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5" d="100"/>
          <a:sy n="65" d="100"/>
        </p:scale>
        <p:origin x="7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Android UI &amp; Layout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NISHCHIT </a:t>
            </a:r>
            <a:r>
              <a:rPr lang="en-US" dirty="0" err="1"/>
              <a:t>pANDEY</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910B-426C-4731-BEDE-B633FD4AA403}"/>
              </a:ext>
            </a:extLst>
          </p:cNvPr>
          <p:cNvSpPr>
            <a:spLocks noGrp="1"/>
          </p:cNvSpPr>
          <p:nvPr>
            <p:ph type="title"/>
          </p:nvPr>
        </p:nvSpPr>
        <p:spPr/>
        <p:txBody>
          <a:bodyPr/>
          <a:lstStyle/>
          <a:p>
            <a:r>
              <a:rPr lang="nn-NO" b="1" dirty="0"/>
              <a:t>Strings xml File(strings.xml):</a:t>
            </a:r>
            <a:endParaRPr lang="en-US" dirty="0"/>
          </a:p>
        </p:txBody>
      </p:sp>
      <p:sp>
        <p:nvSpPr>
          <p:cNvPr id="3" name="Content Placeholder 2">
            <a:extLst>
              <a:ext uri="{FF2B5EF4-FFF2-40B4-BE49-F238E27FC236}">
                <a16:creationId xmlns:a16="http://schemas.microsoft.com/office/drawing/2014/main" id="{5678E775-0962-4FF3-8D99-589E2DD03F2B}"/>
              </a:ext>
            </a:extLst>
          </p:cNvPr>
          <p:cNvSpPr>
            <a:spLocks noGrp="1"/>
          </p:cNvSpPr>
          <p:nvPr>
            <p:ph idx="1"/>
          </p:nvPr>
        </p:nvSpPr>
        <p:spPr>
          <a:xfrm>
            <a:off x="370929" y="1744304"/>
            <a:ext cx="7066517" cy="2720120"/>
          </a:xfrm>
        </p:spPr>
        <p:txBody>
          <a:bodyPr/>
          <a:lstStyle/>
          <a:p>
            <a:r>
              <a:rPr lang="en-US" dirty="0"/>
              <a:t>This xml file is used to replace the Hard-coded strings with a single string. We define all the strings in this xml file and then access them in our app(Activity or in  Layout XML files) from this file. This file enhance the reusability of the code.</a:t>
            </a:r>
          </a:p>
        </p:txBody>
      </p:sp>
      <p:pic>
        <p:nvPicPr>
          <p:cNvPr id="5" name="Picture 4">
            <a:extLst>
              <a:ext uri="{FF2B5EF4-FFF2-40B4-BE49-F238E27FC236}">
                <a16:creationId xmlns:a16="http://schemas.microsoft.com/office/drawing/2014/main" id="{8CE7BEF5-00A4-4ECC-9D4E-5C76D6040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625" y="1889563"/>
            <a:ext cx="3231928" cy="4200712"/>
          </a:xfrm>
          <a:prstGeom prst="rect">
            <a:avLst/>
          </a:prstGeom>
        </p:spPr>
      </p:pic>
    </p:spTree>
    <p:extLst>
      <p:ext uri="{BB962C8B-B14F-4D97-AF65-F5344CB8AC3E}">
        <p14:creationId xmlns:p14="http://schemas.microsoft.com/office/powerpoint/2010/main" val="340464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BEEA-01E4-4BDC-885F-24C97C5CE3E8}"/>
              </a:ext>
            </a:extLst>
          </p:cNvPr>
          <p:cNvSpPr>
            <a:spLocks noGrp="1"/>
          </p:cNvSpPr>
          <p:nvPr>
            <p:ph type="title"/>
          </p:nvPr>
        </p:nvSpPr>
        <p:spPr/>
        <p:txBody>
          <a:bodyPr/>
          <a:lstStyle/>
          <a:p>
            <a:r>
              <a:rPr lang="en-US" b="1" dirty="0"/>
              <a:t>Styles xml File(styles.xml):</a:t>
            </a:r>
            <a:endParaRPr lang="en-US" dirty="0"/>
          </a:p>
        </p:txBody>
      </p:sp>
      <p:sp>
        <p:nvSpPr>
          <p:cNvPr id="3" name="Content Placeholder 2">
            <a:extLst>
              <a:ext uri="{FF2B5EF4-FFF2-40B4-BE49-F238E27FC236}">
                <a16:creationId xmlns:a16="http://schemas.microsoft.com/office/drawing/2014/main" id="{5A9A3141-9041-4D2C-AA2B-9428485EC7BC}"/>
              </a:ext>
            </a:extLst>
          </p:cNvPr>
          <p:cNvSpPr>
            <a:spLocks noGrp="1"/>
          </p:cNvSpPr>
          <p:nvPr>
            <p:ph idx="1"/>
          </p:nvPr>
        </p:nvSpPr>
        <p:spPr>
          <a:xfrm>
            <a:off x="410049" y="2037694"/>
            <a:ext cx="6968720" cy="1737262"/>
          </a:xfrm>
        </p:spPr>
        <p:txBody>
          <a:bodyPr/>
          <a:lstStyle/>
          <a:p>
            <a:r>
              <a:rPr lang="en-US" dirty="0"/>
              <a:t>This xml is used to define different styles and looks for the UI(User Interface) of application. We define our custom themes and styles in this file.</a:t>
            </a:r>
          </a:p>
        </p:txBody>
      </p:sp>
      <p:pic>
        <p:nvPicPr>
          <p:cNvPr id="5" name="Picture 4">
            <a:extLst>
              <a:ext uri="{FF2B5EF4-FFF2-40B4-BE49-F238E27FC236}">
                <a16:creationId xmlns:a16="http://schemas.microsoft.com/office/drawing/2014/main" id="{AE860989-13F4-470E-8435-AA7DD2B7E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380" y="1890876"/>
            <a:ext cx="3496191" cy="4701924"/>
          </a:xfrm>
          <a:prstGeom prst="rect">
            <a:avLst/>
          </a:prstGeom>
        </p:spPr>
      </p:pic>
    </p:spTree>
    <p:extLst>
      <p:ext uri="{BB962C8B-B14F-4D97-AF65-F5344CB8AC3E}">
        <p14:creationId xmlns:p14="http://schemas.microsoft.com/office/powerpoint/2010/main" val="326073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B33A-665E-4858-BD8C-010A44B16298}"/>
              </a:ext>
            </a:extLst>
          </p:cNvPr>
          <p:cNvSpPr>
            <a:spLocks noGrp="1"/>
          </p:cNvSpPr>
          <p:nvPr>
            <p:ph type="title"/>
          </p:nvPr>
        </p:nvSpPr>
        <p:spPr/>
        <p:txBody>
          <a:bodyPr/>
          <a:lstStyle/>
          <a:p>
            <a:r>
              <a:rPr lang="en-US" b="1" dirty="0"/>
              <a:t>Drawable xml Files:</a:t>
            </a:r>
            <a:endParaRPr lang="en-US" dirty="0"/>
          </a:p>
        </p:txBody>
      </p:sp>
      <p:sp>
        <p:nvSpPr>
          <p:cNvPr id="3" name="Content Placeholder 2">
            <a:extLst>
              <a:ext uri="{FF2B5EF4-FFF2-40B4-BE49-F238E27FC236}">
                <a16:creationId xmlns:a16="http://schemas.microsoft.com/office/drawing/2014/main" id="{9D81ECD3-AF5B-44D5-81CA-60F9612CF1BA}"/>
              </a:ext>
            </a:extLst>
          </p:cNvPr>
          <p:cNvSpPr>
            <a:spLocks noGrp="1"/>
          </p:cNvSpPr>
          <p:nvPr>
            <p:ph idx="1"/>
          </p:nvPr>
        </p:nvSpPr>
        <p:spPr>
          <a:xfrm>
            <a:off x="263354" y="1455803"/>
            <a:ext cx="10435616" cy="3125977"/>
          </a:xfrm>
        </p:spPr>
        <p:txBody>
          <a:bodyPr/>
          <a:lstStyle/>
          <a:p>
            <a:r>
              <a:rPr lang="en-US" dirty="0"/>
              <a:t>These are those xml files that are used to provide various graphics to the elements or views of application. When we need to create a custom UI we use drawable xml files. Suppose if we need to define a gradient color in the background of Button or any custom shape for a view then we create a Drawable xml file and set it in the background of View.</a:t>
            </a:r>
          </a:p>
        </p:txBody>
      </p:sp>
    </p:spTree>
    <p:extLst>
      <p:ext uri="{BB962C8B-B14F-4D97-AF65-F5344CB8AC3E}">
        <p14:creationId xmlns:p14="http://schemas.microsoft.com/office/powerpoint/2010/main" val="151252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8708-DE0D-4B0D-B8AC-EE5669B8572C}"/>
              </a:ext>
            </a:extLst>
          </p:cNvPr>
          <p:cNvSpPr>
            <a:spLocks noGrp="1"/>
          </p:cNvSpPr>
          <p:nvPr>
            <p:ph type="title"/>
          </p:nvPr>
        </p:nvSpPr>
        <p:spPr/>
        <p:txBody>
          <a:bodyPr/>
          <a:lstStyle/>
          <a:p>
            <a:r>
              <a:rPr lang="en-US" b="1" dirty="0"/>
              <a:t>Color xml File (colors.xml):</a:t>
            </a:r>
            <a:endParaRPr lang="en-US" dirty="0"/>
          </a:p>
        </p:txBody>
      </p:sp>
      <p:sp>
        <p:nvSpPr>
          <p:cNvPr id="3" name="Content Placeholder 2">
            <a:extLst>
              <a:ext uri="{FF2B5EF4-FFF2-40B4-BE49-F238E27FC236}">
                <a16:creationId xmlns:a16="http://schemas.microsoft.com/office/drawing/2014/main" id="{BBA58F70-5646-485F-AA31-2E10299E17F2}"/>
              </a:ext>
            </a:extLst>
          </p:cNvPr>
          <p:cNvSpPr>
            <a:spLocks noGrp="1"/>
          </p:cNvSpPr>
          <p:nvPr>
            <p:ph idx="1"/>
          </p:nvPr>
        </p:nvSpPr>
        <p:spPr>
          <a:xfrm>
            <a:off x="581192" y="1930117"/>
            <a:ext cx="6822025" cy="2861925"/>
          </a:xfrm>
        </p:spPr>
        <p:txBody>
          <a:bodyPr/>
          <a:lstStyle/>
          <a:p>
            <a:r>
              <a:rPr lang="en-US" dirty="0"/>
              <a:t>This file is used to define the color codes that we used in our app. We simply define the color’s in this file and used them in our app from this file.</a:t>
            </a:r>
          </a:p>
          <a:p>
            <a:pPr marL="0" indent="0">
              <a:buNone/>
            </a:pPr>
            <a:endParaRPr lang="en-US" dirty="0"/>
          </a:p>
        </p:txBody>
      </p:sp>
      <p:pic>
        <p:nvPicPr>
          <p:cNvPr id="5" name="Picture 4">
            <a:extLst>
              <a:ext uri="{FF2B5EF4-FFF2-40B4-BE49-F238E27FC236}">
                <a16:creationId xmlns:a16="http://schemas.microsoft.com/office/drawing/2014/main" id="{5417F3D5-50F2-47A5-8502-A69CE4D0B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8810" y="1557000"/>
            <a:ext cx="3468402" cy="4598844"/>
          </a:xfrm>
          <a:prstGeom prst="rect">
            <a:avLst/>
          </a:prstGeom>
        </p:spPr>
      </p:pic>
    </p:spTree>
    <p:extLst>
      <p:ext uri="{BB962C8B-B14F-4D97-AF65-F5344CB8AC3E}">
        <p14:creationId xmlns:p14="http://schemas.microsoft.com/office/powerpoint/2010/main" val="338304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870F-AA7F-4016-9925-161DB733265C}"/>
              </a:ext>
            </a:extLst>
          </p:cNvPr>
          <p:cNvSpPr>
            <a:spLocks noGrp="1"/>
          </p:cNvSpPr>
          <p:nvPr>
            <p:ph type="title"/>
          </p:nvPr>
        </p:nvSpPr>
        <p:spPr/>
        <p:txBody>
          <a:bodyPr/>
          <a:lstStyle/>
          <a:p>
            <a:r>
              <a:rPr lang="en-US" b="1" dirty="0"/>
              <a:t>Dimension xml File(dimens.xml):</a:t>
            </a:r>
            <a:endParaRPr lang="en-US" dirty="0"/>
          </a:p>
        </p:txBody>
      </p:sp>
      <p:sp>
        <p:nvSpPr>
          <p:cNvPr id="3" name="Content Placeholder 2">
            <a:extLst>
              <a:ext uri="{FF2B5EF4-FFF2-40B4-BE49-F238E27FC236}">
                <a16:creationId xmlns:a16="http://schemas.microsoft.com/office/drawing/2014/main" id="{0819E683-B9EA-4C54-BCBD-EB4B121B5682}"/>
              </a:ext>
            </a:extLst>
          </p:cNvPr>
          <p:cNvSpPr>
            <a:spLocks noGrp="1"/>
          </p:cNvSpPr>
          <p:nvPr>
            <p:ph idx="1"/>
          </p:nvPr>
        </p:nvSpPr>
        <p:spPr>
          <a:xfrm>
            <a:off x="581193" y="2340864"/>
            <a:ext cx="6861144" cy="2079551"/>
          </a:xfrm>
        </p:spPr>
        <p:txBody>
          <a:bodyPr/>
          <a:lstStyle/>
          <a:p>
            <a:r>
              <a:rPr lang="en-US" dirty="0"/>
              <a:t>This xml file is used to define the dimensions of the View’s. Suppose we need a Button with 50dp(density pixel) height then we define the value 50dp in dimens.xml file and then use it in our app from this file.</a:t>
            </a:r>
          </a:p>
        </p:txBody>
      </p:sp>
      <p:pic>
        <p:nvPicPr>
          <p:cNvPr id="5" name="Picture 4">
            <a:extLst>
              <a:ext uri="{FF2B5EF4-FFF2-40B4-BE49-F238E27FC236}">
                <a16:creationId xmlns:a16="http://schemas.microsoft.com/office/drawing/2014/main" id="{2B2DC9B3-7A0A-44ED-848B-6A3606395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593" y="2016759"/>
            <a:ext cx="3318046" cy="3733992"/>
          </a:xfrm>
          <a:prstGeom prst="rect">
            <a:avLst/>
          </a:prstGeom>
        </p:spPr>
      </p:pic>
    </p:spTree>
    <p:extLst>
      <p:ext uri="{BB962C8B-B14F-4D97-AF65-F5344CB8AC3E}">
        <p14:creationId xmlns:p14="http://schemas.microsoft.com/office/powerpoint/2010/main" val="140135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869C-B4C9-4517-9E6E-C4F4D7874767}"/>
              </a:ext>
            </a:extLst>
          </p:cNvPr>
          <p:cNvSpPr>
            <a:spLocks noGrp="1"/>
          </p:cNvSpPr>
          <p:nvPr>
            <p:ph type="title"/>
          </p:nvPr>
        </p:nvSpPr>
        <p:spPr/>
        <p:txBody>
          <a:bodyPr/>
          <a:lstStyle/>
          <a:p>
            <a:r>
              <a:rPr lang="en-US" b="1" dirty="0"/>
              <a:t>Layout in Android:</a:t>
            </a:r>
            <a:endParaRPr lang="en-US" dirty="0"/>
          </a:p>
        </p:txBody>
      </p:sp>
      <p:sp>
        <p:nvSpPr>
          <p:cNvPr id="3" name="Content Placeholder 2">
            <a:extLst>
              <a:ext uri="{FF2B5EF4-FFF2-40B4-BE49-F238E27FC236}">
                <a16:creationId xmlns:a16="http://schemas.microsoft.com/office/drawing/2014/main" id="{24BBCA8B-DB4A-430D-98F5-A3F602F795BE}"/>
              </a:ext>
            </a:extLst>
          </p:cNvPr>
          <p:cNvSpPr>
            <a:spLocks noGrp="1"/>
          </p:cNvSpPr>
          <p:nvPr>
            <p:ph idx="1"/>
          </p:nvPr>
        </p:nvSpPr>
        <p:spPr/>
        <p:txBody>
          <a:bodyPr>
            <a:normAutofit fontScale="92500" lnSpcReduction="20000"/>
          </a:bodyPr>
          <a:lstStyle/>
          <a:p>
            <a:r>
              <a:rPr lang="en-US" dirty="0"/>
              <a:t>Layout are used to define the actual UI(User interface) of our application. It holds all the elements (i.e. views) or the tools that we want to use in our application. For example, </a:t>
            </a:r>
            <a:r>
              <a:rPr lang="en-US" dirty="0" err="1"/>
              <a:t>TextView</a:t>
            </a:r>
            <a:r>
              <a:rPr lang="en-US" dirty="0"/>
              <a:t>, Button and other UI elements.</a:t>
            </a:r>
          </a:p>
          <a:p>
            <a:r>
              <a:rPr lang="en-US" dirty="0"/>
              <a:t>Types Of Layout And Few Important </a:t>
            </a:r>
            <a:r>
              <a:rPr lang="en-US" dirty="0" err="1"/>
              <a:t>ViewGroup</a:t>
            </a:r>
            <a:r>
              <a:rPr lang="en-US" dirty="0"/>
              <a:t> In Android</a:t>
            </a:r>
          </a:p>
          <a:p>
            <a:pPr marL="0" indent="0">
              <a:buNone/>
            </a:pPr>
            <a:r>
              <a:rPr lang="en-US" dirty="0"/>
              <a:t>	1) Constraint Layout</a:t>
            </a:r>
          </a:p>
          <a:p>
            <a:pPr marL="0" indent="0">
              <a:buNone/>
            </a:pPr>
            <a:r>
              <a:rPr lang="en-US" dirty="0"/>
              <a:t>	2) Linear Layout</a:t>
            </a:r>
          </a:p>
          <a:p>
            <a:pPr marL="0" indent="0">
              <a:buNone/>
            </a:pPr>
            <a:r>
              <a:rPr lang="en-US" dirty="0"/>
              <a:t>	3) Relative Layout</a:t>
            </a:r>
          </a:p>
          <a:p>
            <a:pPr marL="0" indent="0">
              <a:buNone/>
            </a:pPr>
            <a:r>
              <a:rPr lang="en-US" dirty="0"/>
              <a:t>	4) Table Layout</a:t>
            </a:r>
          </a:p>
          <a:p>
            <a:pPr marL="0" indent="0">
              <a:buNone/>
            </a:pPr>
            <a:r>
              <a:rPr lang="en-US" dirty="0"/>
              <a:t>	5) Frame Layout</a:t>
            </a:r>
          </a:p>
          <a:p>
            <a:pPr marL="0" indent="0">
              <a:buNone/>
            </a:pPr>
            <a:r>
              <a:rPr lang="en-US" dirty="0"/>
              <a:t>	6) Absolute Layout</a:t>
            </a:r>
          </a:p>
          <a:p>
            <a:pPr marL="0" indent="0">
              <a:buNone/>
            </a:pPr>
            <a:r>
              <a:rPr lang="en-US" dirty="0"/>
              <a:t>	7) </a:t>
            </a:r>
            <a:r>
              <a:rPr lang="en-US" dirty="0" err="1"/>
              <a:t>ListView</a:t>
            </a:r>
            <a:endParaRPr lang="en-US" dirty="0"/>
          </a:p>
          <a:p>
            <a:pPr marL="0" indent="0">
              <a:buNone/>
            </a:pPr>
            <a:r>
              <a:rPr lang="en-US" dirty="0"/>
              <a:t>	8) </a:t>
            </a:r>
            <a:r>
              <a:rPr lang="en-US" dirty="0" err="1"/>
              <a:t>GridView</a:t>
            </a:r>
            <a:endParaRPr lang="en-US" dirty="0"/>
          </a:p>
        </p:txBody>
      </p:sp>
    </p:spTree>
    <p:extLst>
      <p:ext uri="{BB962C8B-B14F-4D97-AF65-F5344CB8AC3E}">
        <p14:creationId xmlns:p14="http://schemas.microsoft.com/office/powerpoint/2010/main" val="1018485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0B76-251B-42A0-A696-3B02FE4124B6}"/>
              </a:ext>
            </a:extLst>
          </p:cNvPr>
          <p:cNvSpPr>
            <a:spLocks noGrp="1"/>
          </p:cNvSpPr>
          <p:nvPr>
            <p:ph type="title"/>
          </p:nvPr>
        </p:nvSpPr>
        <p:spPr/>
        <p:txBody>
          <a:bodyPr/>
          <a:lstStyle/>
          <a:p>
            <a:r>
              <a:rPr lang="en-US" dirty="0"/>
              <a:t>Constraint Layout</a:t>
            </a:r>
            <a:br>
              <a:rPr lang="en-US" dirty="0"/>
            </a:br>
            <a:endParaRPr lang="en-US" dirty="0"/>
          </a:p>
        </p:txBody>
      </p:sp>
      <p:sp>
        <p:nvSpPr>
          <p:cNvPr id="3" name="Content Placeholder 2">
            <a:extLst>
              <a:ext uri="{FF2B5EF4-FFF2-40B4-BE49-F238E27FC236}">
                <a16:creationId xmlns:a16="http://schemas.microsoft.com/office/drawing/2014/main" id="{9F0F8219-B4EC-4231-B64A-395EFA3564AD}"/>
              </a:ext>
            </a:extLst>
          </p:cNvPr>
          <p:cNvSpPr>
            <a:spLocks noGrp="1"/>
          </p:cNvSpPr>
          <p:nvPr>
            <p:ph idx="1"/>
          </p:nvPr>
        </p:nvSpPr>
        <p:spPr>
          <a:xfrm>
            <a:off x="282912" y="996158"/>
            <a:ext cx="11029615" cy="3634486"/>
          </a:xfrm>
        </p:spPr>
        <p:txBody>
          <a:bodyPr/>
          <a:lstStyle/>
          <a:p>
            <a:r>
              <a:rPr lang="en-US" dirty="0"/>
              <a:t>Constraint Layout is a </a:t>
            </a:r>
            <a:r>
              <a:rPr lang="en-US" dirty="0" err="1"/>
              <a:t>ViewGroup</a:t>
            </a:r>
            <a:r>
              <a:rPr lang="en-US" dirty="0"/>
              <a:t> (i.e. a view that holds other views) which allows you to create large and complex layouts with a flat view hierarchy, and also allows you to position and size widgets in a very flexible way. It was created to help reduce the nesting of views and also improve the performance of layout files.</a:t>
            </a:r>
          </a:p>
          <a:p>
            <a:r>
              <a:rPr lang="en-US" dirty="0" err="1"/>
              <a:t>ConstraintLayout</a:t>
            </a:r>
            <a:r>
              <a:rPr lang="en-US" dirty="0"/>
              <a:t> is very similar to </a:t>
            </a:r>
            <a:r>
              <a:rPr lang="en-US" dirty="0" err="1"/>
              <a:t>RelativeLayout</a:t>
            </a:r>
            <a:r>
              <a:rPr lang="en-US" dirty="0"/>
              <a:t> in such a way because, views are laid out according to relationships between sibling views and the parent layout yet it’s a lot more flexible and works better with the Layout Editor of the Android Studio’s. It was released at Google I/O 2016. Since it came into existence (i.e. as at Android studio 2.3), it has become a wildly used </a:t>
            </a:r>
            <a:r>
              <a:rPr lang="en-US" dirty="0" err="1"/>
              <a:t>viewgroup</a:t>
            </a:r>
            <a:r>
              <a:rPr lang="en-US" dirty="0"/>
              <a:t> and supports Android 2.3 or higher.</a:t>
            </a:r>
          </a:p>
        </p:txBody>
      </p:sp>
    </p:spTree>
    <p:extLst>
      <p:ext uri="{BB962C8B-B14F-4D97-AF65-F5344CB8AC3E}">
        <p14:creationId xmlns:p14="http://schemas.microsoft.com/office/powerpoint/2010/main" val="850676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3B2C-C4E3-4CB3-B5D1-2ACE5B1FD9AC}"/>
              </a:ext>
            </a:extLst>
          </p:cNvPr>
          <p:cNvSpPr>
            <a:spLocks noGrp="1"/>
          </p:cNvSpPr>
          <p:nvPr>
            <p:ph type="title"/>
          </p:nvPr>
        </p:nvSpPr>
        <p:spPr/>
        <p:txBody>
          <a:bodyPr/>
          <a:lstStyle/>
          <a:p>
            <a:r>
              <a:rPr lang="en-US" b="1" dirty="0"/>
              <a:t>Advantages Of Constraint Layout Over Other Layouts</a:t>
            </a:r>
            <a:br>
              <a:rPr lang="en-US" dirty="0"/>
            </a:br>
            <a:endParaRPr lang="en-US" dirty="0"/>
          </a:p>
        </p:txBody>
      </p:sp>
      <p:pic>
        <p:nvPicPr>
          <p:cNvPr id="4" name="Content Placeholder 3">
            <a:extLst>
              <a:ext uri="{FF2B5EF4-FFF2-40B4-BE49-F238E27FC236}">
                <a16:creationId xmlns:a16="http://schemas.microsoft.com/office/drawing/2014/main" id="{0EA62492-1533-4ED3-94E9-AE8BA5E3EC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8015" y="2052241"/>
            <a:ext cx="4506979" cy="3771558"/>
          </a:xfrm>
          <a:prstGeom prst="rect">
            <a:avLst/>
          </a:prstGeom>
        </p:spPr>
      </p:pic>
      <p:sp>
        <p:nvSpPr>
          <p:cNvPr id="5" name="Rectangle 4">
            <a:extLst>
              <a:ext uri="{FF2B5EF4-FFF2-40B4-BE49-F238E27FC236}">
                <a16:creationId xmlns:a16="http://schemas.microsoft.com/office/drawing/2014/main" id="{014B4C5E-3A21-42B3-9DD3-092D582C7929}"/>
              </a:ext>
            </a:extLst>
          </p:cNvPr>
          <p:cNvSpPr/>
          <p:nvPr/>
        </p:nvSpPr>
        <p:spPr>
          <a:xfrm>
            <a:off x="473615" y="2052241"/>
            <a:ext cx="6096000" cy="2308324"/>
          </a:xfrm>
          <a:prstGeom prst="rect">
            <a:avLst/>
          </a:prstGeom>
        </p:spPr>
        <p:txBody>
          <a:bodyPr>
            <a:spAutoFit/>
          </a:bodyPr>
          <a:lstStyle/>
          <a:p>
            <a:pPr marL="342900" indent="-342900">
              <a:buAutoNum type="arabicPeriod"/>
            </a:pPr>
            <a:r>
              <a:rPr lang="en-US" dirty="0">
                <a:solidFill>
                  <a:srgbClr val="555555"/>
                </a:solidFill>
                <a:latin typeface="calibri" panose="020F0502020204030204" pitchFamily="34" charset="0"/>
              </a:rPr>
              <a:t>One great advantage of the Constraint layout is that you can perform animations on your Constraint Layout views with very little code.</a:t>
            </a:r>
          </a:p>
          <a:p>
            <a:pPr marL="342900" indent="-342900">
              <a:buAutoNum type="arabicPeriod"/>
            </a:pPr>
            <a:r>
              <a:rPr lang="en-US" dirty="0">
                <a:solidFill>
                  <a:srgbClr val="555555"/>
                </a:solidFill>
                <a:latin typeface="calibri" panose="020F0502020204030204" pitchFamily="34" charset="0"/>
              </a:rPr>
              <a:t>You can build your complete layout with simple drag-and-drop on the Android Studio design editor.</a:t>
            </a:r>
          </a:p>
          <a:p>
            <a:pPr marL="342900" indent="-342900">
              <a:buAutoNum type="arabicPeriod"/>
            </a:pPr>
            <a:r>
              <a:rPr lang="en-US" dirty="0">
                <a:solidFill>
                  <a:srgbClr val="555555"/>
                </a:solidFill>
                <a:latin typeface="calibri" panose="020F0502020204030204" pitchFamily="34" charset="0"/>
              </a:rPr>
              <a:t>You can control what happens to a group of widgets through a single line of code.</a:t>
            </a:r>
          </a:p>
          <a:p>
            <a:pPr marL="342900" indent="-342900">
              <a:buAutoNum type="arabicPeriod"/>
            </a:pPr>
            <a:r>
              <a:rPr lang="en-US" dirty="0">
                <a:solidFill>
                  <a:srgbClr val="555555"/>
                </a:solidFill>
                <a:latin typeface="calibri" panose="020F0502020204030204" pitchFamily="34" charset="0"/>
              </a:rPr>
              <a:t>Constraint Layout improve performance over other layout</a:t>
            </a:r>
            <a:endParaRPr lang="en-US" dirty="0"/>
          </a:p>
        </p:txBody>
      </p:sp>
    </p:spTree>
    <p:extLst>
      <p:ext uri="{BB962C8B-B14F-4D97-AF65-F5344CB8AC3E}">
        <p14:creationId xmlns:p14="http://schemas.microsoft.com/office/powerpoint/2010/main" val="50381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064C-56C3-451C-8CCB-244722C00900}"/>
              </a:ext>
            </a:extLst>
          </p:cNvPr>
          <p:cNvSpPr>
            <a:spLocks noGrp="1"/>
          </p:cNvSpPr>
          <p:nvPr>
            <p:ph type="title"/>
          </p:nvPr>
        </p:nvSpPr>
        <p:spPr/>
        <p:txBody>
          <a:bodyPr/>
          <a:lstStyle/>
          <a:p>
            <a:r>
              <a:rPr lang="en-US" b="1" dirty="0"/>
              <a:t>Constraint Layout Example in Android Studio:</a:t>
            </a:r>
            <a:br>
              <a:rPr lang="en-US" dirty="0"/>
            </a:br>
            <a:endParaRPr lang="en-US" dirty="0"/>
          </a:p>
        </p:txBody>
      </p:sp>
      <p:pic>
        <p:nvPicPr>
          <p:cNvPr id="5" name="Content Placeholder 4">
            <a:extLst>
              <a:ext uri="{FF2B5EF4-FFF2-40B4-BE49-F238E27FC236}">
                <a16:creationId xmlns:a16="http://schemas.microsoft.com/office/drawing/2014/main" id="{FC404E93-F18D-4273-A0D0-5AC769BB39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0829" y="1929995"/>
            <a:ext cx="4914633" cy="4084508"/>
          </a:xfrm>
        </p:spPr>
      </p:pic>
      <p:sp>
        <p:nvSpPr>
          <p:cNvPr id="7" name="Rectangle 6">
            <a:extLst>
              <a:ext uri="{FF2B5EF4-FFF2-40B4-BE49-F238E27FC236}">
                <a16:creationId xmlns:a16="http://schemas.microsoft.com/office/drawing/2014/main" id="{29BDEE88-4557-4737-93A9-A91FC5243712}"/>
              </a:ext>
            </a:extLst>
          </p:cNvPr>
          <p:cNvSpPr/>
          <p:nvPr/>
        </p:nvSpPr>
        <p:spPr>
          <a:xfrm>
            <a:off x="451495" y="2023595"/>
            <a:ext cx="6223136" cy="2862322"/>
          </a:xfrm>
          <a:prstGeom prst="rect">
            <a:avLst/>
          </a:prstGeom>
        </p:spPr>
        <p:txBody>
          <a:bodyPr wrap="square">
            <a:spAutoFit/>
          </a:bodyPr>
          <a:lstStyle/>
          <a:p>
            <a:r>
              <a:rPr lang="en-US" dirty="0"/>
              <a:t>We design the simple Login screen in Constraint Layout. We used Image View, Edit Text, Button and Text View for designing the below layout.</a:t>
            </a:r>
          </a:p>
          <a:p>
            <a:r>
              <a:rPr lang="en-US" dirty="0"/>
              <a:t>Step 1: Create a new project Constraint Layout and activity Main Activity. Here we will create a Constraint Layout</a:t>
            </a:r>
          </a:p>
          <a:p>
            <a:endParaRPr lang="en-US" dirty="0"/>
          </a:p>
          <a:p>
            <a:r>
              <a:rPr lang="en-US" dirty="0"/>
              <a:t>Step 2: Add other views(image view, edit text, button and text view) by adding both horizontal and vertical constraints to them.</a:t>
            </a:r>
          </a:p>
          <a:p>
            <a:endParaRPr lang="en-US" dirty="0"/>
          </a:p>
        </p:txBody>
      </p:sp>
    </p:spTree>
    <p:extLst>
      <p:ext uri="{BB962C8B-B14F-4D97-AF65-F5344CB8AC3E}">
        <p14:creationId xmlns:p14="http://schemas.microsoft.com/office/powerpoint/2010/main" val="395754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0282-D6C4-4DFA-986A-A60484E705FB}"/>
              </a:ext>
            </a:extLst>
          </p:cNvPr>
          <p:cNvSpPr>
            <a:spLocks noGrp="1"/>
          </p:cNvSpPr>
          <p:nvPr>
            <p:ph type="title"/>
          </p:nvPr>
        </p:nvSpPr>
        <p:spPr/>
        <p:txBody>
          <a:bodyPr/>
          <a:lstStyle/>
          <a:p>
            <a:r>
              <a:rPr lang="en-US" b="1" dirty="0"/>
              <a:t>Important Points About Constraint Layout:</a:t>
            </a:r>
            <a:br>
              <a:rPr lang="en-US" dirty="0"/>
            </a:br>
            <a:endParaRPr lang="en-US" dirty="0"/>
          </a:p>
        </p:txBody>
      </p:sp>
      <p:sp>
        <p:nvSpPr>
          <p:cNvPr id="3" name="Content Placeholder 2">
            <a:extLst>
              <a:ext uri="{FF2B5EF4-FFF2-40B4-BE49-F238E27FC236}">
                <a16:creationId xmlns:a16="http://schemas.microsoft.com/office/drawing/2014/main" id="{784359D7-498E-48DA-AB31-DCD9414D2A0D}"/>
              </a:ext>
            </a:extLst>
          </p:cNvPr>
          <p:cNvSpPr>
            <a:spLocks noGrp="1"/>
          </p:cNvSpPr>
          <p:nvPr>
            <p:ph idx="1"/>
          </p:nvPr>
        </p:nvSpPr>
        <p:spPr>
          <a:xfrm>
            <a:off x="581193" y="981489"/>
            <a:ext cx="11029615" cy="3634486"/>
          </a:xfrm>
        </p:spPr>
        <p:txBody>
          <a:bodyPr/>
          <a:lstStyle/>
          <a:p>
            <a:pPr marL="0" indent="0">
              <a:buNone/>
            </a:pPr>
            <a:r>
              <a:rPr lang="en-US" dirty="0"/>
              <a:t>To use Constraint Layout,</a:t>
            </a:r>
          </a:p>
          <a:p>
            <a:r>
              <a:rPr lang="en-US" dirty="0"/>
              <a:t>Your Android Studio version must be 2.3 or higher.</a:t>
            </a:r>
          </a:p>
          <a:p>
            <a:r>
              <a:rPr lang="en-US" dirty="0"/>
              <a:t>You must first include the Constraint Layout’s support library.</a:t>
            </a:r>
          </a:p>
          <a:p>
            <a:r>
              <a:rPr lang="en-US" dirty="0"/>
              <a:t>You must have at least one vertical and one horizontal constraints.</a:t>
            </a:r>
          </a:p>
          <a:p>
            <a:pPr marL="0" indent="0">
              <a:buNone/>
            </a:pPr>
            <a:r>
              <a:rPr lang="en-US" dirty="0"/>
              <a:t>In conclusion, Constraint Layout is a faster, better and much more efficient choice to designing large and aesthetic layouts in your Android UI.</a:t>
            </a:r>
          </a:p>
        </p:txBody>
      </p:sp>
    </p:spTree>
    <p:extLst>
      <p:ext uri="{BB962C8B-B14F-4D97-AF65-F5344CB8AC3E}">
        <p14:creationId xmlns:p14="http://schemas.microsoft.com/office/powerpoint/2010/main" val="1208583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D96DC-1BCB-46B5-9DBE-CBF2F36594D9}"/>
              </a:ext>
            </a:extLst>
          </p:cNvPr>
          <p:cNvSpPr>
            <a:spLocks noGrp="1"/>
          </p:cNvSpPr>
          <p:nvPr>
            <p:ph idx="1"/>
          </p:nvPr>
        </p:nvSpPr>
        <p:spPr>
          <a:xfrm>
            <a:off x="522514" y="1690516"/>
            <a:ext cx="11029615" cy="3634486"/>
          </a:xfrm>
        </p:spPr>
        <p:txBody>
          <a:bodyPr>
            <a:normAutofit/>
          </a:bodyPr>
          <a:lstStyle/>
          <a:p>
            <a:r>
              <a:rPr lang="en-US" sz="2800" dirty="0"/>
              <a:t>Android UI designing can be done either in XML or programmatically in application. But the Android UI designer mostly prefer XML for defining UI because it separate the presentation from the code and makes easier to visualize, manage, edit and debug the App.</a:t>
            </a:r>
          </a:p>
          <a:p>
            <a:endParaRPr lang="en-US" sz="2800" dirty="0"/>
          </a:p>
        </p:txBody>
      </p:sp>
    </p:spTree>
    <p:extLst>
      <p:ext uri="{BB962C8B-B14F-4D97-AF65-F5344CB8AC3E}">
        <p14:creationId xmlns:p14="http://schemas.microsoft.com/office/powerpoint/2010/main" val="1683129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2C96-E150-43A7-9B65-9B0FF0D1EB50}"/>
              </a:ext>
            </a:extLst>
          </p:cNvPr>
          <p:cNvSpPr>
            <a:spLocks noGrp="1"/>
          </p:cNvSpPr>
          <p:nvPr>
            <p:ph type="title"/>
          </p:nvPr>
        </p:nvSpPr>
        <p:spPr/>
        <p:txBody>
          <a:bodyPr/>
          <a:lstStyle/>
          <a:p>
            <a:r>
              <a:rPr lang="en-US" dirty="0"/>
              <a:t>Linear Layout</a:t>
            </a:r>
            <a:br>
              <a:rPr lang="en-US" dirty="0"/>
            </a:br>
            <a:endParaRPr lang="en-US" dirty="0"/>
          </a:p>
        </p:txBody>
      </p:sp>
      <p:sp>
        <p:nvSpPr>
          <p:cNvPr id="3" name="Content Placeholder 2">
            <a:extLst>
              <a:ext uri="{FF2B5EF4-FFF2-40B4-BE49-F238E27FC236}">
                <a16:creationId xmlns:a16="http://schemas.microsoft.com/office/drawing/2014/main" id="{DCE0E37D-31E6-47EB-BE18-E62599E3FDAF}"/>
              </a:ext>
            </a:extLst>
          </p:cNvPr>
          <p:cNvSpPr>
            <a:spLocks noGrp="1"/>
          </p:cNvSpPr>
          <p:nvPr>
            <p:ph idx="1"/>
          </p:nvPr>
        </p:nvSpPr>
        <p:spPr>
          <a:xfrm>
            <a:off x="581192" y="1607388"/>
            <a:ext cx="10704558" cy="1443872"/>
          </a:xfrm>
        </p:spPr>
        <p:txBody>
          <a:bodyPr/>
          <a:lstStyle/>
          <a:p>
            <a:r>
              <a:rPr lang="en-US" dirty="0"/>
              <a:t>Linear layout is a simple layout used in android for layout designing. In the Linear layout all the elements are displayed in linear fashion means all the child /elements of a linear layout are displayed according to its orientation. The value for orientation property can be either horizontal or vertical.</a:t>
            </a:r>
          </a:p>
        </p:txBody>
      </p:sp>
      <p:pic>
        <p:nvPicPr>
          <p:cNvPr id="5" name="Picture 4">
            <a:extLst>
              <a:ext uri="{FF2B5EF4-FFF2-40B4-BE49-F238E27FC236}">
                <a16:creationId xmlns:a16="http://schemas.microsoft.com/office/drawing/2014/main" id="{2F7BE647-9BD8-42FC-8969-48CDB99C6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707" y="3429000"/>
            <a:ext cx="6492804" cy="1540021"/>
          </a:xfrm>
          <a:prstGeom prst="rect">
            <a:avLst/>
          </a:prstGeom>
        </p:spPr>
      </p:pic>
    </p:spTree>
    <p:extLst>
      <p:ext uri="{BB962C8B-B14F-4D97-AF65-F5344CB8AC3E}">
        <p14:creationId xmlns:p14="http://schemas.microsoft.com/office/powerpoint/2010/main" val="1523356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EC4C-093A-4065-88D4-DC0D26A66DFC}"/>
              </a:ext>
            </a:extLst>
          </p:cNvPr>
          <p:cNvSpPr>
            <a:spLocks noGrp="1"/>
          </p:cNvSpPr>
          <p:nvPr>
            <p:ph type="title"/>
          </p:nvPr>
        </p:nvSpPr>
        <p:spPr/>
        <p:txBody>
          <a:bodyPr/>
          <a:lstStyle/>
          <a:p>
            <a:r>
              <a:rPr lang="en-US" dirty="0"/>
              <a:t>Relative Layout</a:t>
            </a:r>
            <a:br>
              <a:rPr lang="en-US" dirty="0"/>
            </a:br>
            <a:endParaRPr lang="en-US" dirty="0"/>
          </a:p>
        </p:txBody>
      </p:sp>
      <p:sp>
        <p:nvSpPr>
          <p:cNvPr id="3" name="Content Placeholder 2">
            <a:extLst>
              <a:ext uri="{FF2B5EF4-FFF2-40B4-BE49-F238E27FC236}">
                <a16:creationId xmlns:a16="http://schemas.microsoft.com/office/drawing/2014/main" id="{A04EC13D-2D01-406A-9538-4FE4CDAA51F3}"/>
              </a:ext>
            </a:extLst>
          </p:cNvPr>
          <p:cNvSpPr>
            <a:spLocks noGrp="1"/>
          </p:cNvSpPr>
          <p:nvPr>
            <p:ph idx="1"/>
          </p:nvPr>
        </p:nvSpPr>
        <p:spPr>
          <a:xfrm>
            <a:off x="380708" y="1470473"/>
            <a:ext cx="11029615" cy="3634486"/>
          </a:xfrm>
        </p:spPr>
        <p:txBody>
          <a:bodyPr/>
          <a:lstStyle/>
          <a:p>
            <a:r>
              <a:rPr lang="en-US" dirty="0"/>
              <a:t>The Relative Layout is very flexible layout used in android for custom layout designing.</a:t>
            </a:r>
          </a:p>
          <a:p>
            <a:r>
              <a:rPr lang="en-US" dirty="0"/>
              <a:t> It gives us the flexibility to position our component/view based on the relative or sibling component’s position. </a:t>
            </a:r>
          </a:p>
          <a:p>
            <a:r>
              <a:rPr lang="en-US" dirty="0"/>
              <a:t>Just because it allows us to position the component anywhere we want so it is considered as most flexible layout.</a:t>
            </a:r>
          </a:p>
          <a:p>
            <a:r>
              <a:rPr lang="en-US" dirty="0"/>
              <a:t>For the same reason Relative layout is the most used layout after the Linear Layout in Android. It allow its child view to position relative to each other or relative to the container or another container.</a:t>
            </a:r>
          </a:p>
          <a:p>
            <a:endParaRPr lang="en-US" dirty="0"/>
          </a:p>
        </p:txBody>
      </p:sp>
    </p:spTree>
    <p:extLst>
      <p:ext uri="{BB962C8B-B14F-4D97-AF65-F5344CB8AC3E}">
        <p14:creationId xmlns:p14="http://schemas.microsoft.com/office/powerpoint/2010/main" val="2285780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E170-2F22-450A-A005-B479728385AE}"/>
              </a:ext>
            </a:extLst>
          </p:cNvPr>
          <p:cNvSpPr>
            <a:spLocks noGrp="1"/>
          </p:cNvSpPr>
          <p:nvPr>
            <p:ph type="title"/>
          </p:nvPr>
        </p:nvSpPr>
        <p:spPr/>
        <p:txBody>
          <a:bodyPr/>
          <a:lstStyle/>
          <a:p>
            <a:r>
              <a:rPr lang="en-US" dirty="0"/>
              <a:t>Relative Layout</a:t>
            </a:r>
            <a:br>
              <a:rPr lang="en-US" dirty="0"/>
            </a:br>
            <a:endParaRPr lang="en-US" dirty="0"/>
          </a:p>
        </p:txBody>
      </p:sp>
      <p:pic>
        <p:nvPicPr>
          <p:cNvPr id="4" name="Content Placeholder 3">
            <a:extLst>
              <a:ext uri="{FF2B5EF4-FFF2-40B4-BE49-F238E27FC236}">
                <a16:creationId xmlns:a16="http://schemas.microsoft.com/office/drawing/2014/main" id="{D500A0C6-D811-4F80-9EA6-262759C50E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6914" y="2000408"/>
            <a:ext cx="4486506" cy="2565532"/>
          </a:xfrm>
          <a:prstGeom prst="rect">
            <a:avLst/>
          </a:prstGeom>
        </p:spPr>
      </p:pic>
      <p:sp>
        <p:nvSpPr>
          <p:cNvPr id="5" name="Rectangle 4">
            <a:extLst>
              <a:ext uri="{FF2B5EF4-FFF2-40B4-BE49-F238E27FC236}">
                <a16:creationId xmlns:a16="http://schemas.microsoft.com/office/drawing/2014/main" id="{55499A29-04BB-4AD8-80B7-75B71C51C55E}"/>
              </a:ext>
            </a:extLst>
          </p:cNvPr>
          <p:cNvSpPr/>
          <p:nvPr/>
        </p:nvSpPr>
        <p:spPr>
          <a:xfrm>
            <a:off x="581192" y="2000408"/>
            <a:ext cx="6096000" cy="3139321"/>
          </a:xfrm>
          <a:prstGeom prst="rect">
            <a:avLst/>
          </a:prstGeom>
        </p:spPr>
        <p:txBody>
          <a:bodyPr>
            <a:spAutoFit/>
          </a:bodyPr>
          <a:lstStyle/>
          <a:p>
            <a:r>
              <a:rPr lang="en-US" dirty="0"/>
              <a:t>In Relative Layout, you can use “above, below, left and right” to arrange the component’s position in relation to other component. For example, in the image you can see content is placed in related to Heading.</a:t>
            </a:r>
          </a:p>
          <a:p>
            <a:endParaRPr lang="en-US" dirty="0"/>
          </a:p>
          <a:p>
            <a:r>
              <a:rPr lang="en-US" dirty="0"/>
              <a:t>Even though Android has drag and drop system to put one component in related to other inside relative layout. But actually in the background lots of XML properties are working which does this task. So Android developer can design UI either using drag &amp; drop or using XML code. Professional developer uses both for designing UI.</a:t>
            </a:r>
          </a:p>
        </p:txBody>
      </p:sp>
    </p:spTree>
    <p:extLst>
      <p:ext uri="{BB962C8B-B14F-4D97-AF65-F5344CB8AC3E}">
        <p14:creationId xmlns:p14="http://schemas.microsoft.com/office/powerpoint/2010/main" val="1051915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32C-D5C7-4C72-A74D-B114AB453B88}"/>
              </a:ext>
            </a:extLst>
          </p:cNvPr>
          <p:cNvSpPr>
            <a:spLocks noGrp="1"/>
          </p:cNvSpPr>
          <p:nvPr>
            <p:ph type="title"/>
          </p:nvPr>
        </p:nvSpPr>
        <p:spPr/>
        <p:txBody>
          <a:bodyPr/>
          <a:lstStyle/>
          <a:p>
            <a:r>
              <a:rPr lang="en-US" dirty="0"/>
              <a:t>Relative Layout</a:t>
            </a:r>
          </a:p>
        </p:txBody>
      </p:sp>
      <p:sp>
        <p:nvSpPr>
          <p:cNvPr id="3" name="Content Placeholder 2">
            <a:extLst>
              <a:ext uri="{FF2B5EF4-FFF2-40B4-BE49-F238E27FC236}">
                <a16:creationId xmlns:a16="http://schemas.microsoft.com/office/drawing/2014/main" id="{923B6C88-D7B8-4FDC-B847-FBAC80A74FC7}"/>
              </a:ext>
            </a:extLst>
          </p:cNvPr>
          <p:cNvSpPr>
            <a:spLocks noGrp="1"/>
          </p:cNvSpPr>
          <p:nvPr>
            <p:ph idx="1"/>
          </p:nvPr>
        </p:nvSpPr>
        <p:spPr>
          <a:xfrm>
            <a:off x="483395" y="1568269"/>
            <a:ext cx="11029615" cy="3634486"/>
          </a:xfrm>
        </p:spPr>
        <p:txBody>
          <a:bodyPr/>
          <a:lstStyle/>
          <a:p>
            <a:pPr marL="0" indent="0">
              <a:buNone/>
            </a:pPr>
            <a:endParaRPr lang="en-US" dirty="0"/>
          </a:p>
          <a:p>
            <a:r>
              <a:rPr lang="en-US" dirty="0"/>
              <a:t>Every element of relative layout arranges itself to the other element or a parent element.</a:t>
            </a:r>
          </a:p>
          <a:p>
            <a:r>
              <a:rPr lang="en-US" dirty="0"/>
              <a:t>It is helpful while adding views one next to other </a:t>
            </a:r>
            <a:r>
              <a:rPr lang="en-US" dirty="0" err="1"/>
              <a:t>etc</a:t>
            </a:r>
            <a:endParaRPr lang="en-US" dirty="0"/>
          </a:p>
          <a:p>
            <a:r>
              <a:rPr lang="en-US" dirty="0"/>
              <a:t>In a relative layout you can give each child a Layout Property that specifies exactly where it should go in relative to the parent or relative to other children.</a:t>
            </a:r>
          </a:p>
          <a:p>
            <a:r>
              <a:rPr lang="en-US" dirty="0"/>
              <a:t>Views can be layered on top of each other.</a:t>
            </a:r>
          </a:p>
          <a:p>
            <a:endParaRPr lang="en-US" dirty="0"/>
          </a:p>
        </p:txBody>
      </p:sp>
    </p:spTree>
    <p:extLst>
      <p:ext uri="{BB962C8B-B14F-4D97-AF65-F5344CB8AC3E}">
        <p14:creationId xmlns:p14="http://schemas.microsoft.com/office/powerpoint/2010/main" val="2557219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F433-D6FF-4389-BDD5-25119CF58F6F}"/>
              </a:ext>
            </a:extLst>
          </p:cNvPr>
          <p:cNvSpPr>
            <a:spLocks noGrp="1"/>
          </p:cNvSpPr>
          <p:nvPr>
            <p:ph type="title"/>
          </p:nvPr>
        </p:nvSpPr>
        <p:spPr/>
        <p:txBody>
          <a:bodyPr/>
          <a:lstStyle/>
          <a:p>
            <a:r>
              <a:rPr lang="en-US" dirty="0"/>
              <a:t>Table Layout</a:t>
            </a:r>
          </a:p>
        </p:txBody>
      </p:sp>
      <p:sp>
        <p:nvSpPr>
          <p:cNvPr id="3" name="Content Placeholder 2">
            <a:extLst>
              <a:ext uri="{FF2B5EF4-FFF2-40B4-BE49-F238E27FC236}">
                <a16:creationId xmlns:a16="http://schemas.microsoft.com/office/drawing/2014/main" id="{6ED16063-8F77-477B-8194-02E0E2158D74}"/>
              </a:ext>
            </a:extLst>
          </p:cNvPr>
          <p:cNvSpPr>
            <a:spLocks noGrp="1"/>
          </p:cNvSpPr>
          <p:nvPr>
            <p:ph idx="1"/>
          </p:nvPr>
        </p:nvSpPr>
        <p:spPr>
          <a:xfrm>
            <a:off x="581192" y="1890876"/>
            <a:ext cx="10953940" cy="1766601"/>
          </a:xfrm>
        </p:spPr>
        <p:txBody>
          <a:bodyPr/>
          <a:lstStyle/>
          <a:p>
            <a:r>
              <a:rPr lang="en-US" dirty="0"/>
              <a:t>In Android, Table Layout is used to arrange the group of views into rows and columns. Table Layout containers do not display a border line for their columns, rows or cells. A Table will have as many columns as the row with the most cells.</a:t>
            </a:r>
          </a:p>
        </p:txBody>
      </p:sp>
      <p:pic>
        <p:nvPicPr>
          <p:cNvPr id="5" name="Picture 4">
            <a:extLst>
              <a:ext uri="{FF2B5EF4-FFF2-40B4-BE49-F238E27FC236}">
                <a16:creationId xmlns:a16="http://schemas.microsoft.com/office/drawing/2014/main" id="{19F5CA15-227E-4B26-BAFF-EC3C85D7E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159" y="3340688"/>
            <a:ext cx="3537132" cy="2543306"/>
          </a:xfrm>
          <a:prstGeom prst="rect">
            <a:avLst/>
          </a:prstGeom>
        </p:spPr>
      </p:pic>
      <p:sp>
        <p:nvSpPr>
          <p:cNvPr id="7" name="Rectangle 6">
            <a:extLst>
              <a:ext uri="{FF2B5EF4-FFF2-40B4-BE49-F238E27FC236}">
                <a16:creationId xmlns:a16="http://schemas.microsoft.com/office/drawing/2014/main" id="{FE012B37-3908-4702-92FA-5F90923DDA27}"/>
              </a:ext>
            </a:extLst>
          </p:cNvPr>
          <p:cNvSpPr/>
          <p:nvPr/>
        </p:nvSpPr>
        <p:spPr>
          <a:xfrm>
            <a:off x="627530" y="4289175"/>
            <a:ext cx="6096000" cy="646331"/>
          </a:xfrm>
          <a:prstGeom prst="rect">
            <a:avLst/>
          </a:prstGeom>
        </p:spPr>
        <p:txBody>
          <a:bodyPr>
            <a:spAutoFit/>
          </a:bodyPr>
          <a:lstStyle/>
          <a:p>
            <a:r>
              <a:rPr lang="en-US" dirty="0"/>
              <a:t>A table can also leave the cells empty but cells can’t span the columns as they can in HTML(Hypertext markup language).</a:t>
            </a:r>
          </a:p>
        </p:txBody>
      </p:sp>
    </p:spTree>
    <p:extLst>
      <p:ext uri="{BB962C8B-B14F-4D97-AF65-F5344CB8AC3E}">
        <p14:creationId xmlns:p14="http://schemas.microsoft.com/office/powerpoint/2010/main" val="117966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25A5-8946-4D8F-85E4-B46923FACFAE}"/>
              </a:ext>
            </a:extLst>
          </p:cNvPr>
          <p:cNvSpPr>
            <a:spLocks noGrp="1"/>
          </p:cNvSpPr>
          <p:nvPr>
            <p:ph type="title"/>
          </p:nvPr>
        </p:nvSpPr>
        <p:spPr/>
        <p:txBody>
          <a:bodyPr/>
          <a:lstStyle/>
          <a:p>
            <a:r>
              <a:rPr lang="en-US" b="1" dirty="0"/>
              <a:t>Important Points About Table Layout In Android</a:t>
            </a:r>
            <a:br>
              <a:rPr lang="en-US" dirty="0"/>
            </a:br>
            <a:endParaRPr lang="en-US" dirty="0"/>
          </a:p>
        </p:txBody>
      </p:sp>
      <p:sp>
        <p:nvSpPr>
          <p:cNvPr id="3" name="Content Placeholder 2">
            <a:extLst>
              <a:ext uri="{FF2B5EF4-FFF2-40B4-BE49-F238E27FC236}">
                <a16:creationId xmlns:a16="http://schemas.microsoft.com/office/drawing/2014/main" id="{8F932271-A263-45D9-A322-813AF1FC4BD1}"/>
              </a:ext>
            </a:extLst>
          </p:cNvPr>
          <p:cNvSpPr>
            <a:spLocks noGrp="1"/>
          </p:cNvSpPr>
          <p:nvPr>
            <p:ph idx="1"/>
          </p:nvPr>
        </p:nvSpPr>
        <p:spPr>
          <a:xfrm>
            <a:off x="429607" y="1514481"/>
            <a:ext cx="11029615" cy="3634486"/>
          </a:xfrm>
        </p:spPr>
        <p:txBody>
          <a:bodyPr/>
          <a:lstStyle/>
          <a:p>
            <a:r>
              <a:rPr lang="en-US" dirty="0"/>
              <a:t>For building a row in a table we will use the &lt;</a:t>
            </a:r>
            <a:r>
              <a:rPr lang="en-US" dirty="0" err="1"/>
              <a:t>TableRow</a:t>
            </a:r>
            <a:r>
              <a:rPr lang="en-US" dirty="0"/>
              <a:t>&gt; element. Table row objects are the child views of a table layout.</a:t>
            </a:r>
          </a:p>
          <a:p>
            <a:r>
              <a:rPr lang="en-US" dirty="0"/>
              <a:t>Each row of the table has zero or more cells and each cell can hold only one view object like </a:t>
            </a:r>
            <a:r>
              <a:rPr lang="en-US" dirty="0" err="1"/>
              <a:t>ImageView</a:t>
            </a:r>
            <a:r>
              <a:rPr lang="en-US" dirty="0"/>
              <a:t>, </a:t>
            </a:r>
            <a:r>
              <a:rPr lang="en-US" dirty="0" err="1"/>
              <a:t>TextView</a:t>
            </a:r>
            <a:r>
              <a:rPr lang="en-US" dirty="0"/>
              <a:t> or any other view.</a:t>
            </a:r>
          </a:p>
          <a:p>
            <a:r>
              <a:rPr lang="en-US" dirty="0"/>
              <a:t>Total width of a table is defined by its parent container</a:t>
            </a:r>
          </a:p>
          <a:p>
            <a:r>
              <a:rPr lang="en-US" dirty="0"/>
              <a:t>Column can be both stretchable and shrinkable. If shrinkable then the width of column can be shrunk to fit the table into its parent object and if stretchable then it can expand in width to fit any extra space available.</a:t>
            </a:r>
          </a:p>
        </p:txBody>
      </p:sp>
      <p:sp>
        <p:nvSpPr>
          <p:cNvPr id="5" name="Rectangle 4">
            <a:extLst>
              <a:ext uri="{FF2B5EF4-FFF2-40B4-BE49-F238E27FC236}">
                <a16:creationId xmlns:a16="http://schemas.microsoft.com/office/drawing/2014/main" id="{E0A95D27-1F72-4BA7-92CB-4F66C9920DE9}"/>
              </a:ext>
            </a:extLst>
          </p:cNvPr>
          <p:cNvSpPr/>
          <p:nvPr/>
        </p:nvSpPr>
        <p:spPr>
          <a:xfrm>
            <a:off x="627530" y="4967125"/>
            <a:ext cx="6096000" cy="1200329"/>
          </a:xfrm>
          <a:prstGeom prst="rect">
            <a:avLst/>
          </a:prstGeom>
        </p:spPr>
        <p:txBody>
          <a:bodyPr>
            <a:spAutoFit/>
          </a:bodyPr>
          <a:lstStyle/>
          <a:p>
            <a:r>
              <a:rPr lang="en-US" dirty="0"/>
              <a:t>Important Note: We cannot specify the width of the children’s of the Table layout. Here, width always match parent width. However, the height attribute can be defined by a child; default value of height attribute is wrap content.</a:t>
            </a:r>
          </a:p>
        </p:txBody>
      </p:sp>
    </p:spTree>
    <p:extLst>
      <p:ext uri="{BB962C8B-B14F-4D97-AF65-F5344CB8AC3E}">
        <p14:creationId xmlns:p14="http://schemas.microsoft.com/office/powerpoint/2010/main" val="47287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7713-6CA4-4F5F-99A5-35E2C5C2CAA7}"/>
              </a:ext>
            </a:extLst>
          </p:cNvPr>
          <p:cNvSpPr>
            <a:spLocks noGrp="1"/>
          </p:cNvSpPr>
          <p:nvPr>
            <p:ph type="title"/>
          </p:nvPr>
        </p:nvSpPr>
        <p:spPr/>
        <p:txBody>
          <a:bodyPr/>
          <a:lstStyle/>
          <a:p>
            <a:r>
              <a:rPr lang="en-US" dirty="0"/>
              <a:t>Frame Layout</a:t>
            </a:r>
          </a:p>
        </p:txBody>
      </p:sp>
      <p:sp>
        <p:nvSpPr>
          <p:cNvPr id="3" name="Content Placeholder 2">
            <a:extLst>
              <a:ext uri="{FF2B5EF4-FFF2-40B4-BE49-F238E27FC236}">
                <a16:creationId xmlns:a16="http://schemas.microsoft.com/office/drawing/2014/main" id="{1F86C591-C2DB-4CFD-9485-5BDEECB3E169}"/>
              </a:ext>
            </a:extLst>
          </p:cNvPr>
          <p:cNvSpPr>
            <a:spLocks noGrp="1"/>
          </p:cNvSpPr>
          <p:nvPr>
            <p:ph idx="1"/>
          </p:nvPr>
        </p:nvSpPr>
        <p:spPr>
          <a:xfrm>
            <a:off x="346479" y="1636726"/>
            <a:ext cx="6171677" cy="4211522"/>
          </a:xfrm>
        </p:spPr>
        <p:txBody>
          <a:bodyPr/>
          <a:lstStyle/>
          <a:p>
            <a:r>
              <a:rPr lang="en-US" dirty="0"/>
              <a:t>Frame Layout is one of the simplest layout to organize view controls. They are designed to block an area on the screen. Frame Layout should be used to hold child view, because it can be difficult to display single views at a specific area on the screen without overlapping each other.</a:t>
            </a:r>
          </a:p>
          <a:p>
            <a:endParaRPr lang="en-US" dirty="0"/>
          </a:p>
          <a:p>
            <a:r>
              <a:rPr lang="en-US" dirty="0"/>
              <a:t>We can add multiple children to a Frame Layout and control their position by assigning gravity to each child, using the android: </a:t>
            </a:r>
            <a:r>
              <a:rPr lang="en-US" dirty="0" err="1"/>
              <a:t>layout_gravity</a:t>
            </a:r>
            <a:r>
              <a:rPr lang="en-US" dirty="0"/>
              <a:t> attribute.</a:t>
            </a:r>
          </a:p>
        </p:txBody>
      </p:sp>
      <p:pic>
        <p:nvPicPr>
          <p:cNvPr id="5" name="Picture 4">
            <a:extLst>
              <a:ext uri="{FF2B5EF4-FFF2-40B4-BE49-F238E27FC236}">
                <a16:creationId xmlns:a16="http://schemas.microsoft.com/office/drawing/2014/main" id="{90C464D5-DAB8-47C7-BD7B-0D721480F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775" y="2013244"/>
            <a:ext cx="4684746" cy="3619851"/>
          </a:xfrm>
          <a:prstGeom prst="rect">
            <a:avLst/>
          </a:prstGeom>
        </p:spPr>
      </p:pic>
    </p:spTree>
    <p:extLst>
      <p:ext uri="{BB962C8B-B14F-4D97-AF65-F5344CB8AC3E}">
        <p14:creationId xmlns:p14="http://schemas.microsoft.com/office/powerpoint/2010/main" val="378324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C280-C3AC-4EC3-81F7-C1A332A055B2}"/>
              </a:ext>
            </a:extLst>
          </p:cNvPr>
          <p:cNvSpPr>
            <a:spLocks noGrp="1"/>
          </p:cNvSpPr>
          <p:nvPr>
            <p:ph type="title"/>
          </p:nvPr>
        </p:nvSpPr>
        <p:spPr/>
        <p:txBody>
          <a:bodyPr/>
          <a:lstStyle/>
          <a:p>
            <a:r>
              <a:rPr lang="en-US" dirty="0"/>
              <a:t>Absolute Layout</a:t>
            </a:r>
            <a:br>
              <a:rPr lang="en-US" dirty="0"/>
            </a:br>
            <a:endParaRPr lang="en-US" dirty="0"/>
          </a:p>
        </p:txBody>
      </p:sp>
      <p:sp>
        <p:nvSpPr>
          <p:cNvPr id="3" name="Content Placeholder 2">
            <a:extLst>
              <a:ext uri="{FF2B5EF4-FFF2-40B4-BE49-F238E27FC236}">
                <a16:creationId xmlns:a16="http://schemas.microsoft.com/office/drawing/2014/main" id="{62EF7EC1-7A25-4E32-A771-42A08881F7BA}"/>
              </a:ext>
            </a:extLst>
          </p:cNvPr>
          <p:cNvSpPr>
            <a:spLocks noGrp="1"/>
          </p:cNvSpPr>
          <p:nvPr>
            <p:ph idx="1"/>
          </p:nvPr>
        </p:nvSpPr>
        <p:spPr>
          <a:xfrm>
            <a:off x="243793" y="1436244"/>
            <a:ext cx="11029615" cy="3634486"/>
          </a:xfrm>
        </p:spPr>
        <p:txBody>
          <a:bodyPr/>
          <a:lstStyle/>
          <a:p>
            <a:r>
              <a:rPr lang="en-US" dirty="0"/>
              <a:t>In Android, an Absolute Layout is a layout used to design the custom layouts. In this layout you can specify the exact location of its children by using x and y coordinates.</a:t>
            </a:r>
          </a:p>
          <a:p>
            <a:r>
              <a:rPr lang="en-US" dirty="0"/>
              <a:t>Absolute layout are harder to maintain for different mobile screen sizes than other types of layouts because we set the exact location of a child view or called component. The positioning is based on x(top) and y(left) coordinates and that positioning is not as useful in world of various screen resolutions(sizes) and aspect ratios.</a:t>
            </a:r>
          </a:p>
          <a:p>
            <a:r>
              <a:rPr lang="en-US" dirty="0"/>
              <a:t>Try opening the same layout in different size Emulator and you will see it doesn’t fit in different size device. That’s why Android has depreciated the use of Absolute Layout.</a:t>
            </a:r>
          </a:p>
        </p:txBody>
      </p:sp>
    </p:spTree>
    <p:extLst>
      <p:ext uri="{BB962C8B-B14F-4D97-AF65-F5344CB8AC3E}">
        <p14:creationId xmlns:p14="http://schemas.microsoft.com/office/powerpoint/2010/main" val="176513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2548-C19E-4D2F-A482-D94303EC9129}"/>
              </a:ext>
            </a:extLst>
          </p:cNvPr>
          <p:cNvSpPr>
            <a:spLocks noGrp="1"/>
          </p:cNvSpPr>
          <p:nvPr>
            <p:ph type="title"/>
          </p:nvPr>
        </p:nvSpPr>
        <p:spPr>
          <a:xfrm>
            <a:off x="581193" y="729658"/>
            <a:ext cx="11029616" cy="988332"/>
          </a:xfrm>
          <a:prstGeom prst="rect">
            <a:avLst/>
          </a:prstGeom>
        </p:spPr>
        <p:txBody>
          <a:bodyPr anchor="b">
            <a:normAutofit/>
          </a:bodyPr>
          <a:lstStyle/>
          <a:p>
            <a:r>
              <a:rPr lang="en-US" dirty="0"/>
              <a:t>List view </a:t>
            </a:r>
          </a:p>
        </p:txBody>
      </p:sp>
      <p:sp>
        <p:nvSpPr>
          <p:cNvPr id="3" name="Content Placeholder 2">
            <a:extLst>
              <a:ext uri="{FF2B5EF4-FFF2-40B4-BE49-F238E27FC236}">
                <a16:creationId xmlns:a16="http://schemas.microsoft.com/office/drawing/2014/main" id="{F05E2FD4-4E33-4ED5-B491-681AAA88BB00}"/>
              </a:ext>
            </a:extLst>
          </p:cNvPr>
          <p:cNvSpPr>
            <a:spLocks noGrp="1"/>
          </p:cNvSpPr>
          <p:nvPr>
            <p:ph sz="half" idx="1"/>
          </p:nvPr>
        </p:nvSpPr>
        <p:spPr>
          <a:xfrm>
            <a:off x="581193" y="2228003"/>
            <a:ext cx="5194767" cy="3633047"/>
          </a:xfrm>
          <a:prstGeom prst="rect">
            <a:avLst/>
          </a:prstGeom>
        </p:spPr>
        <p:txBody>
          <a:bodyPr anchor="ctr">
            <a:normAutofit/>
          </a:bodyPr>
          <a:lstStyle/>
          <a:p>
            <a:pPr>
              <a:lnSpc>
                <a:spcPct val="100000"/>
              </a:lnSpc>
            </a:pPr>
            <a:r>
              <a:rPr lang="en-US" dirty="0"/>
              <a:t>List of scrollable items can be displayed in Android using List View.</a:t>
            </a:r>
            <a:endParaRPr lang="en-US"/>
          </a:p>
          <a:p>
            <a:pPr>
              <a:lnSpc>
                <a:spcPct val="100000"/>
              </a:lnSpc>
            </a:pPr>
            <a:r>
              <a:rPr lang="en-US" dirty="0"/>
              <a:t>It helps you to displaying the data in the form of a scrollable list.</a:t>
            </a:r>
            <a:endParaRPr lang="en-US"/>
          </a:p>
          <a:p>
            <a:pPr>
              <a:lnSpc>
                <a:spcPct val="100000"/>
              </a:lnSpc>
            </a:pPr>
            <a:r>
              <a:rPr lang="en-US" dirty="0"/>
              <a:t> List View is default scrollable so we do not need to use scroll View or anything else with List View.</a:t>
            </a:r>
            <a:endParaRPr lang="en-US"/>
          </a:p>
          <a:p>
            <a:pPr>
              <a:lnSpc>
                <a:spcPct val="100000"/>
              </a:lnSpc>
            </a:pPr>
            <a:r>
              <a:rPr lang="en-US" dirty="0"/>
              <a:t>To fill the data in a List View we simply use adapters.</a:t>
            </a:r>
            <a:endParaRPr lang="en-US"/>
          </a:p>
          <a:p>
            <a:pPr>
              <a:lnSpc>
                <a:spcPct val="100000"/>
              </a:lnSpc>
            </a:pPr>
            <a:r>
              <a:rPr lang="en-US" dirty="0"/>
              <a:t>List items are automatically inserted to a list using an Adapters that pulls the content from a source such as an array list, array or database.</a:t>
            </a:r>
            <a:endParaRPr lang="en-US"/>
          </a:p>
          <a:p>
            <a:pPr>
              <a:lnSpc>
                <a:spcPct val="100000"/>
              </a:lnSpc>
            </a:pPr>
            <a:endParaRPr lang="en-US"/>
          </a:p>
        </p:txBody>
      </p:sp>
      <p:pic>
        <p:nvPicPr>
          <p:cNvPr id="5" name="Picture 4" descr="A screenshot of a cell phone&#10;&#10;Description automatically generated">
            <a:extLst>
              <a:ext uri="{FF2B5EF4-FFF2-40B4-BE49-F238E27FC236}">
                <a16:creationId xmlns:a16="http://schemas.microsoft.com/office/drawing/2014/main" id="{2BC99E71-19BD-41BF-BEED-B3615F459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2" y="1678098"/>
            <a:ext cx="5194769" cy="1532456"/>
          </a:xfrm>
          <a:prstGeom prst="rect">
            <a:avLst/>
          </a:prstGeom>
          <a:noFill/>
        </p:spPr>
      </p:pic>
      <p:pic>
        <p:nvPicPr>
          <p:cNvPr id="7" name="Picture 6" descr="A screenshot of a cell phone&#10;&#10;Description automatically generated">
            <a:extLst>
              <a:ext uri="{FF2B5EF4-FFF2-40B4-BE49-F238E27FC236}">
                <a16:creationId xmlns:a16="http://schemas.microsoft.com/office/drawing/2014/main" id="{09120BEB-E30E-454B-9717-F7D1374C4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5614" y="3464580"/>
            <a:ext cx="1742974" cy="2807011"/>
          </a:xfrm>
          <a:prstGeom prst="rect">
            <a:avLst/>
          </a:prstGeom>
        </p:spPr>
      </p:pic>
    </p:spTree>
    <p:extLst>
      <p:ext uri="{BB962C8B-B14F-4D97-AF65-F5344CB8AC3E}">
        <p14:creationId xmlns:p14="http://schemas.microsoft.com/office/powerpoint/2010/main" val="7354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56EA-5C30-4084-A1B0-E8EA128EE616}"/>
              </a:ext>
            </a:extLst>
          </p:cNvPr>
          <p:cNvSpPr>
            <a:spLocks noGrp="1"/>
          </p:cNvSpPr>
          <p:nvPr>
            <p:ph type="title"/>
          </p:nvPr>
        </p:nvSpPr>
        <p:spPr>
          <a:xfrm>
            <a:off x="581193" y="729658"/>
            <a:ext cx="11029616" cy="988332"/>
          </a:xfrm>
          <a:prstGeom prst="rect">
            <a:avLst/>
          </a:prstGeom>
        </p:spPr>
        <p:txBody>
          <a:bodyPr anchor="b">
            <a:normAutofit/>
          </a:bodyPr>
          <a:lstStyle/>
          <a:p>
            <a:r>
              <a:rPr lang="en-US" dirty="0"/>
              <a:t>Grid View </a:t>
            </a:r>
          </a:p>
        </p:txBody>
      </p:sp>
      <p:sp>
        <p:nvSpPr>
          <p:cNvPr id="3" name="Content Placeholder 2">
            <a:extLst>
              <a:ext uri="{FF2B5EF4-FFF2-40B4-BE49-F238E27FC236}">
                <a16:creationId xmlns:a16="http://schemas.microsoft.com/office/drawing/2014/main" id="{3E9EE784-12A7-4E67-9377-0BA0C7AB9DE8}"/>
              </a:ext>
            </a:extLst>
          </p:cNvPr>
          <p:cNvSpPr>
            <a:spLocks noGrp="1"/>
          </p:cNvSpPr>
          <p:nvPr>
            <p:ph sz="half" idx="1"/>
          </p:nvPr>
        </p:nvSpPr>
        <p:spPr>
          <a:xfrm>
            <a:off x="486771" y="1661473"/>
            <a:ext cx="5194767" cy="3633047"/>
          </a:xfrm>
          <a:prstGeom prst="rect">
            <a:avLst/>
          </a:prstGeom>
        </p:spPr>
        <p:txBody>
          <a:bodyPr anchor="ctr">
            <a:normAutofit/>
          </a:bodyPr>
          <a:lstStyle/>
          <a:p>
            <a:r>
              <a:rPr lang="en-US" dirty="0"/>
              <a:t>In android Grid View is a view group that display items in two dimensional scrolling grid (rows and columns).</a:t>
            </a:r>
          </a:p>
          <a:p>
            <a:r>
              <a:rPr lang="en-US" dirty="0"/>
              <a:t>Grid View is default scrollable so we don’t need to use Scroll View or anything else with Grid View.</a:t>
            </a:r>
          </a:p>
          <a:p>
            <a:r>
              <a:rPr lang="en-US" dirty="0"/>
              <a:t>Grid View is widely used in android applications. An example of Grid View is your default Gallery.</a:t>
            </a:r>
          </a:p>
          <a:p>
            <a:r>
              <a:rPr lang="en-US" dirty="0"/>
              <a:t>To fill the data in a Grid View we simply use adapter and grid items are automatically inserted to a Grid View using an Adapter</a:t>
            </a:r>
          </a:p>
        </p:txBody>
      </p:sp>
      <p:pic>
        <p:nvPicPr>
          <p:cNvPr id="5" name="Picture 4" descr="A screenshot of a cell phone&#10;&#10;Description automatically generated">
            <a:extLst>
              <a:ext uri="{FF2B5EF4-FFF2-40B4-BE49-F238E27FC236}">
                <a16:creationId xmlns:a16="http://schemas.microsoft.com/office/drawing/2014/main" id="{7F98BD69-E372-4A0B-8938-758986C5D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741" y="1223824"/>
            <a:ext cx="4447430" cy="1912394"/>
          </a:xfrm>
          <a:prstGeom prst="rect">
            <a:avLst/>
          </a:prstGeom>
          <a:noFill/>
        </p:spPr>
      </p:pic>
      <p:pic>
        <p:nvPicPr>
          <p:cNvPr id="7" name="Picture 6" descr="A screenshot of a cell phone&#10;&#10;Description automatically generated">
            <a:extLst>
              <a:ext uri="{FF2B5EF4-FFF2-40B4-BE49-F238E27FC236}">
                <a16:creationId xmlns:a16="http://schemas.microsoft.com/office/drawing/2014/main" id="{DD60A80C-B848-4E8E-8D8F-634C6555F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948" y="3324897"/>
            <a:ext cx="1807151" cy="2931785"/>
          </a:xfrm>
          <a:prstGeom prst="rect">
            <a:avLst/>
          </a:prstGeom>
        </p:spPr>
      </p:pic>
    </p:spTree>
    <p:extLst>
      <p:ext uri="{BB962C8B-B14F-4D97-AF65-F5344CB8AC3E}">
        <p14:creationId xmlns:p14="http://schemas.microsoft.com/office/powerpoint/2010/main" val="4140897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588C-4FBA-4256-A68F-B306CB6ABE39}"/>
              </a:ext>
            </a:extLst>
          </p:cNvPr>
          <p:cNvSpPr>
            <a:spLocks noGrp="1"/>
          </p:cNvSpPr>
          <p:nvPr>
            <p:ph type="title"/>
          </p:nvPr>
        </p:nvSpPr>
        <p:spPr/>
        <p:txBody>
          <a:bodyPr/>
          <a:lstStyle/>
          <a:p>
            <a:r>
              <a:rPr lang="en-US" dirty="0"/>
              <a:t>Android Studio And SDK</a:t>
            </a:r>
          </a:p>
        </p:txBody>
      </p:sp>
      <p:sp>
        <p:nvSpPr>
          <p:cNvPr id="3" name="Content Placeholder 2">
            <a:extLst>
              <a:ext uri="{FF2B5EF4-FFF2-40B4-BE49-F238E27FC236}">
                <a16:creationId xmlns:a16="http://schemas.microsoft.com/office/drawing/2014/main" id="{2852618A-404C-4D5C-A5E2-2A69B927E3FF}"/>
              </a:ext>
            </a:extLst>
          </p:cNvPr>
          <p:cNvSpPr>
            <a:spLocks noGrp="1"/>
          </p:cNvSpPr>
          <p:nvPr>
            <p:ph idx="1"/>
          </p:nvPr>
        </p:nvSpPr>
        <p:spPr>
          <a:xfrm>
            <a:off x="238904" y="1392236"/>
            <a:ext cx="11029615" cy="3634486"/>
          </a:xfrm>
        </p:spPr>
        <p:txBody>
          <a:bodyPr/>
          <a:lstStyle/>
          <a:p>
            <a:r>
              <a:rPr lang="en-US" dirty="0"/>
              <a:t>Android Studio And SDK: Android Studio is the official IDE for developing Android App created by Google.</a:t>
            </a:r>
          </a:p>
          <a:p>
            <a:r>
              <a:rPr lang="en-US" dirty="0"/>
              <a:t>It has a very simple layout editor which support drag and drop for designing UI where one can drag layout, widgets, text fields etc.</a:t>
            </a:r>
          </a:p>
          <a:p>
            <a:r>
              <a:rPr lang="en-US" dirty="0"/>
              <a:t>It also has the properties option where one can easily fill attribute like color, text </a:t>
            </a:r>
            <a:r>
              <a:rPr lang="en-US" dirty="0" err="1"/>
              <a:t>etc</a:t>
            </a:r>
            <a:r>
              <a:rPr lang="en-US" dirty="0"/>
              <a:t> to give attractive and pretty look to UI.</a:t>
            </a:r>
          </a:p>
          <a:p>
            <a:r>
              <a:rPr lang="en-US" dirty="0"/>
              <a:t> The Studio also has Text option where one can see the XML code of the UI and edit it.</a:t>
            </a:r>
          </a:p>
        </p:txBody>
      </p:sp>
    </p:spTree>
    <p:extLst>
      <p:ext uri="{BB962C8B-B14F-4D97-AF65-F5344CB8AC3E}">
        <p14:creationId xmlns:p14="http://schemas.microsoft.com/office/powerpoint/2010/main" val="372705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F3F56-2946-4402-8458-E674D1F73794}"/>
              </a:ext>
            </a:extLst>
          </p:cNvPr>
          <p:cNvSpPr>
            <a:spLocks noGrp="1"/>
          </p:cNvSpPr>
          <p:nvPr>
            <p:ph type="title"/>
          </p:nvPr>
        </p:nvSpPr>
        <p:spPr>
          <a:xfrm>
            <a:off x="2913645" y="2834640"/>
            <a:ext cx="11029616" cy="1188720"/>
          </a:xfrm>
        </p:spPr>
        <p:txBody>
          <a:bodyPr>
            <a:normAutofit/>
          </a:bodyPr>
          <a:lstStyle/>
          <a:p>
            <a:r>
              <a:rPr lang="en-US" sz="6600" dirty="0"/>
              <a:t>Thank you !!!</a:t>
            </a:r>
          </a:p>
        </p:txBody>
      </p:sp>
    </p:spTree>
    <p:extLst>
      <p:ext uri="{BB962C8B-B14F-4D97-AF65-F5344CB8AC3E}">
        <p14:creationId xmlns:p14="http://schemas.microsoft.com/office/powerpoint/2010/main" val="236664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69185B-B63A-47DE-8231-12E6B14AE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664" y="629155"/>
            <a:ext cx="9840995" cy="5843091"/>
          </a:xfrm>
          <a:prstGeom prst="rect">
            <a:avLst/>
          </a:prstGeom>
        </p:spPr>
      </p:pic>
    </p:spTree>
    <p:extLst>
      <p:ext uri="{BB962C8B-B14F-4D97-AF65-F5344CB8AC3E}">
        <p14:creationId xmlns:p14="http://schemas.microsoft.com/office/powerpoint/2010/main" val="2737463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1D64-5D3D-4B33-9091-F310ABFA7398}"/>
              </a:ext>
            </a:extLst>
          </p:cNvPr>
          <p:cNvSpPr>
            <a:spLocks noGrp="1"/>
          </p:cNvSpPr>
          <p:nvPr>
            <p:ph type="title"/>
          </p:nvPr>
        </p:nvSpPr>
        <p:spPr/>
        <p:txBody>
          <a:bodyPr/>
          <a:lstStyle/>
          <a:p>
            <a:r>
              <a:rPr lang="en-US" dirty="0"/>
              <a:t>XML ( Extensible Markup Language) In Android</a:t>
            </a:r>
          </a:p>
        </p:txBody>
      </p:sp>
      <p:sp>
        <p:nvSpPr>
          <p:cNvPr id="3" name="Content Placeholder 2">
            <a:extLst>
              <a:ext uri="{FF2B5EF4-FFF2-40B4-BE49-F238E27FC236}">
                <a16:creationId xmlns:a16="http://schemas.microsoft.com/office/drawing/2014/main" id="{A5B0C059-FFF5-45F6-8BAC-348FA3070B36}"/>
              </a:ext>
            </a:extLst>
          </p:cNvPr>
          <p:cNvSpPr>
            <a:spLocks noGrp="1"/>
          </p:cNvSpPr>
          <p:nvPr>
            <p:ph idx="1"/>
          </p:nvPr>
        </p:nvSpPr>
        <p:spPr>
          <a:xfrm>
            <a:off x="395377" y="1411672"/>
            <a:ext cx="11029615" cy="3634486"/>
          </a:xfrm>
        </p:spPr>
        <p:txBody>
          <a:bodyPr/>
          <a:lstStyle/>
          <a:p>
            <a:r>
              <a:rPr lang="en-US" dirty="0"/>
              <a:t>XML is a markup language much like HTML used to describe data.</a:t>
            </a:r>
          </a:p>
          <a:p>
            <a:r>
              <a:rPr lang="en-US" dirty="0"/>
              <a:t> XML tags are not predefined in XML. We must define our own Tags. Xml as itself is well readable both by human and machine.</a:t>
            </a:r>
          </a:p>
          <a:p>
            <a:r>
              <a:rPr lang="en-US" dirty="0"/>
              <a:t>In Android we use xml for designing our layouts because xml is lightweight language so it doesn’t make our layout heavy.</a:t>
            </a:r>
          </a:p>
          <a:p>
            <a:pPr marL="0" indent="0">
              <a:buNone/>
            </a:pPr>
            <a:endParaRPr lang="en-US" dirty="0"/>
          </a:p>
        </p:txBody>
      </p:sp>
    </p:spTree>
    <p:extLst>
      <p:ext uri="{BB962C8B-B14F-4D97-AF65-F5344CB8AC3E}">
        <p14:creationId xmlns:p14="http://schemas.microsoft.com/office/powerpoint/2010/main" val="244042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8E84-DD15-4EEB-9D33-3C2ABDC26975}"/>
              </a:ext>
            </a:extLst>
          </p:cNvPr>
          <p:cNvSpPr>
            <a:spLocks noGrp="1"/>
          </p:cNvSpPr>
          <p:nvPr>
            <p:ph type="title"/>
          </p:nvPr>
        </p:nvSpPr>
        <p:spPr/>
        <p:txBody>
          <a:bodyPr/>
          <a:lstStyle/>
          <a:p>
            <a:r>
              <a:rPr lang="en-US" dirty="0"/>
              <a:t>Basics Of User Interface:</a:t>
            </a:r>
          </a:p>
        </p:txBody>
      </p:sp>
      <p:sp>
        <p:nvSpPr>
          <p:cNvPr id="3" name="Content Placeholder 2">
            <a:extLst>
              <a:ext uri="{FF2B5EF4-FFF2-40B4-BE49-F238E27FC236}">
                <a16:creationId xmlns:a16="http://schemas.microsoft.com/office/drawing/2014/main" id="{4351A559-1AED-43AD-80A2-DC87152AE810}"/>
              </a:ext>
            </a:extLst>
          </p:cNvPr>
          <p:cNvSpPr>
            <a:spLocks noGrp="1"/>
          </p:cNvSpPr>
          <p:nvPr>
            <p:ph idx="1"/>
          </p:nvPr>
        </p:nvSpPr>
        <p:spPr>
          <a:xfrm>
            <a:off x="273133" y="1115156"/>
            <a:ext cx="11029615" cy="3634486"/>
          </a:xfrm>
        </p:spPr>
        <p:txBody>
          <a:bodyPr/>
          <a:lstStyle/>
          <a:p>
            <a:endParaRPr lang="en-US" dirty="0"/>
          </a:p>
          <a:p>
            <a:r>
              <a:rPr lang="en-US" dirty="0"/>
              <a:t>The whole concept of Android User Interface is defined using the hierarchy of View and </a:t>
            </a:r>
            <a:r>
              <a:rPr lang="en-US" dirty="0" err="1"/>
              <a:t>ViewGroup</a:t>
            </a:r>
            <a:r>
              <a:rPr lang="en-US" dirty="0"/>
              <a:t> objects.</a:t>
            </a:r>
          </a:p>
          <a:p>
            <a:r>
              <a:rPr lang="en-US" dirty="0"/>
              <a:t> One </a:t>
            </a:r>
            <a:r>
              <a:rPr lang="en-US" dirty="0" err="1"/>
              <a:t>ViewGroup</a:t>
            </a:r>
            <a:r>
              <a:rPr lang="en-US" dirty="0"/>
              <a:t> can have another </a:t>
            </a:r>
            <a:r>
              <a:rPr lang="en-US" dirty="0" err="1"/>
              <a:t>ViewGroup</a:t>
            </a:r>
            <a:r>
              <a:rPr lang="en-US" dirty="0"/>
              <a:t> as an child element as shown in the figure given below:</a:t>
            </a:r>
          </a:p>
          <a:p>
            <a:r>
              <a:rPr lang="en-US" dirty="0"/>
              <a:t>Here the  Diagram below </a:t>
            </a:r>
            <a:r>
              <a:rPr lang="en-US" dirty="0" err="1"/>
              <a:t>ViewGroup</a:t>
            </a:r>
            <a:r>
              <a:rPr lang="en-US" dirty="0"/>
              <a:t> (Linear Layout) contains one </a:t>
            </a:r>
            <a:r>
              <a:rPr lang="en-US" dirty="0" err="1"/>
              <a:t>ViewGroup</a:t>
            </a:r>
            <a:r>
              <a:rPr lang="en-US" dirty="0"/>
              <a:t> (i.e. Relative Layout)and two View(Button and </a:t>
            </a:r>
            <a:r>
              <a:rPr lang="en-US" dirty="0" err="1"/>
              <a:t>TextView</a:t>
            </a:r>
            <a:r>
              <a:rPr lang="en-US" dirty="0"/>
              <a:t>). Further two more View (i.e. 2 </a:t>
            </a:r>
            <a:r>
              <a:rPr lang="en-US" dirty="0" err="1"/>
              <a:t>EditText</a:t>
            </a:r>
            <a:r>
              <a:rPr lang="en-US" dirty="0"/>
              <a:t> ) are nested inside Relative Layout </a:t>
            </a:r>
            <a:r>
              <a:rPr lang="en-US" dirty="0" err="1"/>
              <a:t>ViewGroup</a:t>
            </a:r>
            <a:r>
              <a:rPr lang="en-US" dirty="0"/>
              <a:t>. It is important to note that one layout can be nested in another layout.</a:t>
            </a:r>
          </a:p>
          <a:p>
            <a:pPr marL="0" indent="0">
              <a:buNone/>
            </a:pPr>
            <a:endParaRPr lang="en-US" dirty="0"/>
          </a:p>
        </p:txBody>
      </p:sp>
      <p:pic>
        <p:nvPicPr>
          <p:cNvPr id="5" name="Picture 4">
            <a:extLst>
              <a:ext uri="{FF2B5EF4-FFF2-40B4-BE49-F238E27FC236}">
                <a16:creationId xmlns:a16="http://schemas.microsoft.com/office/drawing/2014/main" id="{2FBE8BF6-CA66-4A13-BFAA-D6AC875C5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788" y="3513348"/>
            <a:ext cx="4950079" cy="3137061"/>
          </a:xfrm>
          <a:prstGeom prst="rect">
            <a:avLst/>
          </a:prstGeom>
        </p:spPr>
      </p:pic>
    </p:spTree>
    <p:extLst>
      <p:ext uri="{BB962C8B-B14F-4D97-AF65-F5344CB8AC3E}">
        <p14:creationId xmlns:p14="http://schemas.microsoft.com/office/powerpoint/2010/main" val="161983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F34EDD-F350-4145-A771-46AD2D6246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5744" y="2005895"/>
            <a:ext cx="3749389" cy="3496905"/>
          </a:xfrm>
        </p:spPr>
      </p:pic>
      <p:sp>
        <p:nvSpPr>
          <p:cNvPr id="7" name="Rectangle 6">
            <a:extLst>
              <a:ext uri="{FF2B5EF4-FFF2-40B4-BE49-F238E27FC236}">
                <a16:creationId xmlns:a16="http://schemas.microsoft.com/office/drawing/2014/main" id="{44756317-7065-45BE-A66E-2831A229DB5B}"/>
              </a:ext>
            </a:extLst>
          </p:cNvPr>
          <p:cNvSpPr/>
          <p:nvPr/>
        </p:nvSpPr>
        <p:spPr>
          <a:xfrm>
            <a:off x="549291" y="2005895"/>
            <a:ext cx="6418729" cy="1938992"/>
          </a:xfrm>
          <a:prstGeom prst="rect">
            <a:avLst/>
          </a:prstGeom>
        </p:spPr>
        <p:txBody>
          <a:bodyPr wrap="square">
            <a:spAutoFit/>
          </a:bodyPr>
          <a:lstStyle/>
          <a:p>
            <a:r>
              <a:rPr lang="en-US" sz="2000" dirty="0"/>
              <a:t>Every Android application screen has some components like button, Text or images. These are contained inside the </a:t>
            </a:r>
            <a:r>
              <a:rPr lang="en-US" sz="2000" dirty="0" err="1"/>
              <a:t>ViewGroup</a:t>
            </a:r>
            <a:r>
              <a:rPr lang="en-US" sz="2000" dirty="0"/>
              <a:t>. Layouts are the best examples for </a:t>
            </a:r>
            <a:r>
              <a:rPr lang="en-US" sz="2000" dirty="0" err="1"/>
              <a:t>ViewGroups</a:t>
            </a:r>
            <a:r>
              <a:rPr lang="en-US" sz="2000" dirty="0"/>
              <a:t>. The different types of layout in android are Linear Layout, Relative Layout, Absolute Layout, Table Layout and Frame Layout.</a:t>
            </a:r>
          </a:p>
        </p:txBody>
      </p:sp>
    </p:spTree>
    <p:extLst>
      <p:ext uri="{BB962C8B-B14F-4D97-AF65-F5344CB8AC3E}">
        <p14:creationId xmlns:p14="http://schemas.microsoft.com/office/powerpoint/2010/main" val="10453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A825-62C5-4BA8-8188-CEF34B7C3468}"/>
              </a:ext>
            </a:extLst>
          </p:cNvPr>
          <p:cNvSpPr>
            <a:spLocks noGrp="1"/>
          </p:cNvSpPr>
          <p:nvPr>
            <p:ph type="title"/>
          </p:nvPr>
        </p:nvSpPr>
        <p:spPr/>
        <p:txBody>
          <a:bodyPr/>
          <a:lstStyle/>
          <a:p>
            <a:r>
              <a:rPr lang="en-US" b="1" dirty="0"/>
              <a:t>Different XML Files Used in Android:</a:t>
            </a:r>
            <a:br>
              <a:rPr lang="en-US" dirty="0"/>
            </a:br>
            <a:endParaRPr lang="en-US" dirty="0"/>
          </a:p>
        </p:txBody>
      </p:sp>
      <p:sp>
        <p:nvSpPr>
          <p:cNvPr id="3" name="Content Placeholder 2">
            <a:extLst>
              <a:ext uri="{FF2B5EF4-FFF2-40B4-BE49-F238E27FC236}">
                <a16:creationId xmlns:a16="http://schemas.microsoft.com/office/drawing/2014/main" id="{8A46BC94-8DC0-48DA-9364-9FEA0DDA286D}"/>
              </a:ext>
            </a:extLst>
          </p:cNvPr>
          <p:cNvSpPr>
            <a:spLocks noGrp="1"/>
          </p:cNvSpPr>
          <p:nvPr>
            <p:ph idx="1"/>
          </p:nvPr>
        </p:nvSpPr>
        <p:spPr>
          <a:xfrm>
            <a:off x="488285" y="1647876"/>
            <a:ext cx="11029615" cy="1246875"/>
          </a:xfrm>
        </p:spPr>
        <p:txBody>
          <a:bodyPr/>
          <a:lstStyle/>
          <a:p>
            <a:r>
              <a:rPr lang="en-US" dirty="0"/>
              <a:t>Layout XML Files :</a:t>
            </a:r>
          </a:p>
          <a:p>
            <a:pPr marL="0" indent="0">
              <a:buNone/>
            </a:pPr>
            <a:r>
              <a:rPr lang="en-US" dirty="0"/>
              <a:t> Layout xml files are used to define the actual UI(User interface) of our application. It holds all the elements(views) or the tools that we want to use in our application. Like the </a:t>
            </a:r>
            <a:r>
              <a:rPr lang="en-US" dirty="0" err="1"/>
              <a:t>TextView’s</a:t>
            </a:r>
            <a:r>
              <a:rPr lang="en-US" dirty="0"/>
              <a:t>, Button’s and other UI elements.</a:t>
            </a:r>
          </a:p>
        </p:txBody>
      </p:sp>
      <p:pic>
        <p:nvPicPr>
          <p:cNvPr id="5" name="Picture 4">
            <a:extLst>
              <a:ext uri="{FF2B5EF4-FFF2-40B4-BE49-F238E27FC236}">
                <a16:creationId xmlns:a16="http://schemas.microsoft.com/office/drawing/2014/main" id="{A07BA718-C8D1-482B-96A4-C8035226E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524" y="3120939"/>
            <a:ext cx="5057873" cy="3132029"/>
          </a:xfrm>
          <a:prstGeom prst="rect">
            <a:avLst/>
          </a:prstGeom>
        </p:spPr>
      </p:pic>
    </p:spTree>
    <p:extLst>
      <p:ext uri="{BB962C8B-B14F-4D97-AF65-F5344CB8AC3E}">
        <p14:creationId xmlns:p14="http://schemas.microsoft.com/office/powerpoint/2010/main" val="302785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1E0B-6F0C-43FA-A7B7-06033EAE7785}"/>
              </a:ext>
            </a:extLst>
          </p:cNvPr>
          <p:cNvSpPr>
            <a:spLocks noGrp="1"/>
          </p:cNvSpPr>
          <p:nvPr>
            <p:ph type="title"/>
          </p:nvPr>
        </p:nvSpPr>
        <p:spPr/>
        <p:txBody>
          <a:bodyPr/>
          <a:lstStyle/>
          <a:p>
            <a:r>
              <a:rPr lang="fr-FR" b="1" dirty="0" err="1"/>
              <a:t>Manifest</a:t>
            </a:r>
            <a:r>
              <a:rPr lang="fr-FR" b="1" dirty="0"/>
              <a:t> xml File(Mainfest.xml):</a:t>
            </a:r>
            <a:endParaRPr lang="en-US" dirty="0"/>
          </a:p>
        </p:txBody>
      </p:sp>
      <p:sp>
        <p:nvSpPr>
          <p:cNvPr id="3" name="Content Placeholder 2">
            <a:extLst>
              <a:ext uri="{FF2B5EF4-FFF2-40B4-BE49-F238E27FC236}">
                <a16:creationId xmlns:a16="http://schemas.microsoft.com/office/drawing/2014/main" id="{63F3D0E4-708F-4B37-8077-F51628A84685}"/>
              </a:ext>
            </a:extLst>
          </p:cNvPr>
          <p:cNvSpPr>
            <a:spLocks noGrp="1"/>
          </p:cNvSpPr>
          <p:nvPr>
            <p:ph idx="1"/>
          </p:nvPr>
        </p:nvSpPr>
        <p:spPr>
          <a:xfrm>
            <a:off x="317141" y="2210206"/>
            <a:ext cx="11029615" cy="958375"/>
          </a:xfrm>
        </p:spPr>
        <p:txBody>
          <a:bodyPr/>
          <a:lstStyle/>
          <a:p>
            <a:r>
              <a:rPr lang="en-US" dirty="0"/>
              <a:t>This xml is used to define all the components of our application. It includes the names of our application packages, our Activities, receivers, services  and the permissions that our application needs. For Example – Suppose we need to use internet in our app then we need to define Internet permission in this file.</a:t>
            </a:r>
          </a:p>
        </p:txBody>
      </p:sp>
      <p:pic>
        <p:nvPicPr>
          <p:cNvPr id="5" name="Picture 4">
            <a:extLst>
              <a:ext uri="{FF2B5EF4-FFF2-40B4-BE49-F238E27FC236}">
                <a16:creationId xmlns:a16="http://schemas.microsoft.com/office/drawing/2014/main" id="{38006BBE-D5F2-4DB8-8180-0B750667E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939" y="3429000"/>
            <a:ext cx="6483543" cy="3038593"/>
          </a:xfrm>
          <a:prstGeom prst="rect">
            <a:avLst/>
          </a:prstGeom>
        </p:spPr>
      </p:pic>
    </p:spTree>
    <p:extLst>
      <p:ext uri="{BB962C8B-B14F-4D97-AF65-F5344CB8AC3E}">
        <p14:creationId xmlns:p14="http://schemas.microsoft.com/office/powerpoint/2010/main" val="320911765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docProps/app.xml><?xml version="1.0" encoding="utf-8"?>
<Properties xmlns="http://schemas.openxmlformats.org/officeDocument/2006/extended-properties" xmlns:vt="http://schemas.openxmlformats.org/officeDocument/2006/docPropsVTypes">
  <TotalTime>0</TotalTime>
  <Words>1800</Words>
  <Application>Microsoft Office PowerPoint</Application>
  <PresentationFormat>Widescreen</PresentationFormat>
  <Paragraphs>109</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Franklin Gothic Book</vt:lpstr>
      <vt:lpstr>Franklin Gothic Demi</vt:lpstr>
      <vt:lpstr>Wingdings 2</vt:lpstr>
      <vt:lpstr>DividendVTI</vt:lpstr>
      <vt:lpstr>Android UI &amp; Layout</vt:lpstr>
      <vt:lpstr>PowerPoint Presentation</vt:lpstr>
      <vt:lpstr>Android Studio And SDK</vt:lpstr>
      <vt:lpstr>PowerPoint Presentation</vt:lpstr>
      <vt:lpstr>XML ( Extensible Markup Language) In Android</vt:lpstr>
      <vt:lpstr>Basics Of User Interface:</vt:lpstr>
      <vt:lpstr>PowerPoint Presentation</vt:lpstr>
      <vt:lpstr>Different XML Files Used in Android: </vt:lpstr>
      <vt:lpstr>Manifest xml File(Mainfest.xml):</vt:lpstr>
      <vt:lpstr>Strings xml File(strings.xml):</vt:lpstr>
      <vt:lpstr>Styles xml File(styles.xml):</vt:lpstr>
      <vt:lpstr>Drawable xml Files:</vt:lpstr>
      <vt:lpstr>Color xml File (colors.xml):</vt:lpstr>
      <vt:lpstr>Dimension xml File(dimens.xml):</vt:lpstr>
      <vt:lpstr>Layout in Android:</vt:lpstr>
      <vt:lpstr>Constraint Layout </vt:lpstr>
      <vt:lpstr>Advantages Of Constraint Layout Over Other Layouts </vt:lpstr>
      <vt:lpstr>Constraint Layout Example in Android Studio: </vt:lpstr>
      <vt:lpstr>Important Points About Constraint Layout: </vt:lpstr>
      <vt:lpstr>Linear Layout </vt:lpstr>
      <vt:lpstr>Relative Layout </vt:lpstr>
      <vt:lpstr>Relative Layout </vt:lpstr>
      <vt:lpstr>Relative Layout</vt:lpstr>
      <vt:lpstr>Table Layout</vt:lpstr>
      <vt:lpstr>Important Points About Table Layout In Android </vt:lpstr>
      <vt:lpstr>Frame Layout</vt:lpstr>
      <vt:lpstr>Absolute Layout </vt:lpstr>
      <vt:lpstr>List view </vt:lpstr>
      <vt:lpstr>Grid View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2020-01-26T16:20:54Z</dcterms:created>
  <dcterms:modified xsi:type="dcterms:W3CDTF">2020-01-26T16:23:09Z</dcterms:modified>
</cp:coreProperties>
</file>